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handoutMasterIdLst>
    <p:handoutMasterId r:id="rId22"/>
  </p:handoutMasterIdLst>
  <p:sldIdLst>
    <p:sldId id="547" r:id="rId2"/>
    <p:sldId id="550" r:id="rId3"/>
    <p:sldId id="558" r:id="rId4"/>
    <p:sldId id="731" r:id="rId5"/>
    <p:sldId id="734" r:id="rId6"/>
    <p:sldId id="733" r:id="rId7"/>
    <p:sldId id="735" r:id="rId8"/>
    <p:sldId id="737" r:id="rId9"/>
    <p:sldId id="717" r:id="rId10"/>
    <p:sldId id="718" r:id="rId11"/>
    <p:sldId id="692" r:id="rId12"/>
    <p:sldId id="732" r:id="rId13"/>
    <p:sldId id="738" r:id="rId14"/>
    <p:sldId id="739" r:id="rId15"/>
    <p:sldId id="704" r:id="rId16"/>
    <p:sldId id="562" r:id="rId17"/>
    <p:sldId id="554" r:id="rId18"/>
    <p:sldId id="552" r:id="rId19"/>
    <p:sldId id="55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7/10/2019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Searching an array</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xlinux.nist.gov/dads/HTML/linearSearch.html" TargetMode="External"/><Relationship Id="rId2" Type="http://schemas.openxmlformats.org/officeDocument/2006/relationships/hyperlink" Target="https://en.wikipedia.org/wiki/Linear_sear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Searching an array</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p:txBody>
          <a:bodyPr/>
          <a:lstStyle/>
          <a:p>
            <a:r>
              <a:rPr lang="en-CA" dirty="0" smtClean="0"/>
              <a:t>We are not making any assumptions about the array:</a:t>
            </a:r>
          </a:p>
          <a:p>
            <a:pPr lvl="1"/>
            <a:r>
              <a:rPr lang="en-CA" dirty="0" smtClean="0"/>
              <a:t>The entries may be completely random</a:t>
            </a:r>
          </a:p>
          <a:p>
            <a:pPr lvl="1"/>
            <a:r>
              <a:rPr lang="en-CA" dirty="0" smtClean="0"/>
              <a:t>Consequently, information about a current value may not allow us to infer were to look</a:t>
            </a:r>
          </a:p>
          <a:p>
            <a:pPr lvl="1"/>
            <a:r>
              <a:rPr lang="en-CA" dirty="0" smtClean="0"/>
              <a:t>For example, if </a:t>
            </a:r>
            <a:r>
              <a:rPr lang="en-CA" dirty="0" smtClean="0">
                <a:latin typeface="Consolas" panose="020B0609020204030204" pitchFamily="49" charset="0"/>
                <a:cs typeface="Consolas" panose="020B0609020204030204" pitchFamily="49" charset="0"/>
              </a:rPr>
              <a:t>array[0]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1073741823</a:t>
            </a:r>
            <a:r>
              <a:rPr lang="en-CA" dirty="0" smtClean="0"/>
              <a:t>, this tells us nothing about the value stored in </a:t>
            </a:r>
            <a:r>
              <a:rPr lang="en-CA" dirty="0" smtClean="0">
                <a:latin typeface="Consolas" panose="020B0609020204030204" pitchFamily="49" charset="0"/>
                <a:cs typeface="Consolas" panose="020B0609020204030204" pitchFamily="49" charset="0"/>
              </a:rPr>
              <a:t>array[1]</a:t>
            </a:r>
            <a:endParaRPr lang="en-CA" dirty="0"/>
          </a:p>
        </p:txBody>
      </p:sp>
    </p:spTree>
    <p:extLst>
      <p:ext uri="{BB962C8B-B14F-4D97-AF65-F5344CB8AC3E}">
        <p14:creationId xmlns:p14="http://schemas.microsoft.com/office/powerpoint/2010/main" val="19412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p:txBody>
          <a:bodyPr/>
          <a:lstStyle/>
          <a:p>
            <a:r>
              <a:rPr lang="en-CA" dirty="0" smtClean="0"/>
              <a:t>Suppose, however, you were looking up the name </a:t>
            </a:r>
            <a:r>
              <a:rPr lang="en-CA" dirty="0" err="1" smtClean="0"/>
              <a:t>Sashdeva</a:t>
            </a:r>
            <a:r>
              <a:rPr lang="en-CA" dirty="0" smtClean="0"/>
              <a:t> in the telephone book</a:t>
            </a:r>
          </a:p>
          <a:p>
            <a:pPr lvl="1"/>
            <a:r>
              <a:rPr lang="en-CA" dirty="0" smtClean="0"/>
              <a:t>Would it ever make sense to use a linear search?</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The assumption is that the phone book is alphabetically ordered</a:t>
            </a:r>
          </a:p>
        </p:txBody>
      </p:sp>
      <p:pic>
        <p:nvPicPr>
          <p:cNvPr id="1026" name="Picture 2" descr="File:Telefonbog ubt-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499" y="2703569"/>
            <a:ext cx="4091608" cy="25163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9234" y="5219908"/>
            <a:ext cx="1839030" cy="369332"/>
          </a:xfrm>
          <a:prstGeom prst="rect">
            <a:avLst/>
          </a:prstGeom>
        </p:spPr>
        <p:txBody>
          <a:bodyPr wrap="none">
            <a:spAutoFit/>
          </a:bodyPr>
          <a:lstStyle/>
          <a:p>
            <a:r>
              <a:rPr lang="en-CA" dirty="0">
                <a:solidFill>
                  <a:schemeClr val="tx1">
                    <a:lumMod val="50000"/>
                    <a:lumOff val="50000"/>
                  </a:schemeClr>
                </a:solidFill>
              </a:rPr>
              <a:t>Tomasz </a:t>
            </a:r>
            <a:r>
              <a:rPr lang="en-CA" dirty="0" err="1">
                <a:solidFill>
                  <a:schemeClr val="tx1">
                    <a:lumMod val="50000"/>
                    <a:lumOff val="50000"/>
                  </a:schemeClr>
                </a:solidFill>
              </a:rPr>
              <a:t>Sienicki</a:t>
            </a:r>
            <a:endParaRPr lang="en-CA" dirty="0">
              <a:solidFill>
                <a:schemeClr val="tx1">
                  <a:lumMod val="50000"/>
                  <a:lumOff val="50000"/>
                </a:schemeClr>
              </a:solidFill>
            </a:endParaRPr>
          </a:p>
        </p:txBody>
      </p:sp>
    </p:spTree>
    <p:extLst>
      <p:ext uri="{BB962C8B-B14F-4D97-AF65-F5344CB8AC3E}">
        <p14:creationId xmlns:p14="http://schemas.microsoft.com/office/powerpoint/2010/main" val="247467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p:txBody>
          <a:bodyPr/>
          <a:lstStyle/>
          <a:p>
            <a:r>
              <a:rPr lang="en-CA" dirty="0" smtClean="0"/>
              <a:t>This was not always true:</a:t>
            </a:r>
          </a:p>
          <a:p>
            <a:pPr lvl="1"/>
            <a:r>
              <a:rPr lang="en-CA" dirty="0" smtClean="0"/>
              <a:t>The first phone book required a linear search</a:t>
            </a:r>
          </a:p>
        </p:txBody>
      </p:sp>
      <p:graphicFrame>
        <p:nvGraphicFramePr>
          <p:cNvPr id="4" name="Table 3"/>
          <p:cNvGraphicFramePr>
            <a:graphicFrameLocks noGrp="1"/>
          </p:cNvGraphicFramePr>
          <p:nvPr>
            <p:extLst>
              <p:ext uri="{D42A27DB-BD31-4B8C-83A1-F6EECF244321}">
                <p14:modId xmlns:p14="http://schemas.microsoft.com/office/powerpoint/2010/main" val="2347439095"/>
              </p:ext>
            </p:extLst>
          </p:nvPr>
        </p:nvGraphicFramePr>
        <p:xfrm>
          <a:off x="2610850" y="2319207"/>
          <a:ext cx="4608512" cy="4511040"/>
        </p:xfrm>
        <a:graphic>
          <a:graphicData uri="http://schemas.openxmlformats.org/drawingml/2006/table">
            <a:tbl>
              <a:tblPr>
                <a:tableStyleId>{2D5ABB26-0587-4C30-8999-92F81FD0307C}</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370840">
                <a:tc>
                  <a:txBody>
                    <a:bodyPr/>
                    <a:lstStyle/>
                    <a:p>
                      <a:r>
                        <a:rPr lang="en-CA" sz="1000" dirty="0" smtClean="0">
                          <a:latin typeface="Times New Roman" panose="02020603050405020304" pitchFamily="18" charset="0"/>
                          <a:cs typeface="Times New Roman" panose="02020603050405020304" pitchFamily="18" charset="0"/>
                        </a:rPr>
                        <a:t>Rev.</a:t>
                      </a:r>
                      <a:r>
                        <a:rPr lang="en-CA" sz="1000" baseline="0" dirty="0" smtClean="0">
                          <a:latin typeface="Times New Roman" panose="02020603050405020304" pitchFamily="18" charset="0"/>
                          <a:cs typeface="Times New Roman" panose="02020603050405020304" pitchFamily="18" charset="0"/>
                        </a:rPr>
                        <a:t> JOHN E. TODD.</a:t>
                      </a:r>
                    </a:p>
                    <a:p>
                      <a:r>
                        <a:rPr lang="en-CA" sz="1000" baseline="0" dirty="0" smtClean="0">
                          <a:latin typeface="Times New Roman" panose="02020603050405020304" pitchFamily="18" charset="0"/>
                          <a:cs typeface="Times New Roman" panose="02020603050405020304" pitchFamily="18" charset="0"/>
                        </a:rPr>
                        <a:t>J. B. CARRINGTON.</a:t>
                      </a:r>
                    </a:p>
                    <a:p>
                      <a:r>
                        <a:rPr lang="en-CA" sz="1000" baseline="0" dirty="0" smtClean="0">
                          <a:latin typeface="Times New Roman" panose="02020603050405020304" pitchFamily="18" charset="0"/>
                          <a:cs typeface="Times New Roman" panose="02020603050405020304" pitchFamily="18" charset="0"/>
                        </a:rPr>
                        <a:t>H. B. BIGELOW.</a:t>
                      </a:r>
                    </a:p>
                    <a:p>
                      <a:r>
                        <a:rPr lang="en-CA" sz="1000" baseline="0" dirty="0" smtClean="0">
                          <a:latin typeface="Times New Roman" panose="02020603050405020304" pitchFamily="18" charset="0"/>
                          <a:cs typeface="Times New Roman" panose="02020603050405020304" pitchFamily="18" charset="0"/>
                        </a:rPr>
                        <a:t>C. W. SCRANTON.</a:t>
                      </a:r>
                    </a:p>
                    <a:p>
                      <a:r>
                        <a:rPr lang="en-CA" sz="1000" baseline="0" dirty="0" smtClean="0">
                          <a:latin typeface="Times New Roman" panose="02020603050405020304" pitchFamily="18" charset="0"/>
                          <a:cs typeface="Times New Roman" panose="02020603050405020304" pitchFamily="18" charset="0"/>
                        </a:rPr>
                        <a:t>GEORGE W. COY.</a:t>
                      </a:r>
                    </a:p>
                    <a:p>
                      <a:r>
                        <a:rPr lang="en-CA" sz="1000" baseline="0" dirty="0" smtClean="0">
                          <a:latin typeface="Times New Roman" panose="02020603050405020304" pitchFamily="18" charset="0"/>
                          <a:cs typeface="Times New Roman" panose="02020603050405020304" pitchFamily="18" charset="0"/>
                        </a:rPr>
                        <a:t>G. L. FERRIS.</a:t>
                      </a:r>
                    </a:p>
                    <a:p>
                      <a:r>
                        <a:rPr lang="en-CA" sz="1000" baseline="0" dirty="0" smtClean="0">
                          <a:latin typeface="Times New Roman" panose="02020603050405020304" pitchFamily="18" charset="0"/>
                          <a:cs typeface="Times New Roman" panose="02020603050405020304" pitchFamily="18" charset="0"/>
                        </a:rPr>
                        <a:t>H. P. FROST.</a:t>
                      </a:r>
                    </a:p>
                    <a:p>
                      <a:r>
                        <a:rPr lang="en-CA" sz="1000" baseline="0" dirty="0" smtClean="0">
                          <a:latin typeface="Times New Roman" panose="02020603050405020304" pitchFamily="18" charset="0"/>
                          <a:cs typeface="Times New Roman" panose="02020603050405020304" pitchFamily="18" charset="0"/>
                        </a:rPr>
                        <a:t>M. F. TYLER</a:t>
                      </a:r>
                    </a:p>
                    <a:p>
                      <a:r>
                        <a:rPr lang="en-CA" sz="1000" baseline="0" dirty="0" smtClean="0">
                          <a:latin typeface="Times New Roman" panose="02020603050405020304" pitchFamily="18" charset="0"/>
                          <a:cs typeface="Times New Roman" panose="02020603050405020304" pitchFamily="18" charset="0"/>
                        </a:rPr>
                        <a:t>I. H. BROMLEY</a:t>
                      </a:r>
                    </a:p>
                    <a:p>
                      <a:r>
                        <a:rPr lang="en-CA" sz="1000" baseline="0" dirty="0" smtClean="0">
                          <a:latin typeface="Times New Roman" panose="02020603050405020304" pitchFamily="18" charset="0"/>
                          <a:cs typeface="Times New Roman" panose="02020603050405020304" pitchFamily="18" charset="0"/>
                        </a:rPr>
                        <a:t>GEO. E. THOMPSON.</a:t>
                      </a:r>
                    </a:p>
                    <a:p>
                      <a:r>
                        <a:rPr lang="en-CA" sz="1000" baseline="0" dirty="0" smtClean="0">
                          <a:latin typeface="Times New Roman" panose="02020603050405020304" pitchFamily="18" charset="0"/>
                          <a:cs typeface="Times New Roman" panose="02020603050405020304" pitchFamily="18" charset="0"/>
                        </a:rPr>
                        <a:t>WALTER LEWIS.</a:t>
                      </a:r>
                    </a:p>
                    <a:p>
                      <a:endParaRPr lang="en-CA" sz="600" baseline="0" dirty="0" smtClean="0">
                        <a:latin typeface="Times New Roman" panose="02020603050405020304" pitchFamily="18" charset="0"/>
                        <a:cs typeface="Times New Roman" panose="02020603050405020304" pitchFamily="18" charset="0"/>
                      </a:endParaRPr>
                    </a:p>
                    <a:p>
                      <a:pPr algn="ctr"/>
                      <a:r>
                        <a:rPr lang="en-CA" sz="1000" i="1" baseline="0" dirty="0" smtClean="0">
                          <a:latin typeface="Times New Roman" panose="02020603050405020304" pitchFamily="18" charset="0"/>
                          <a:cs typeface="Times New Roman" panose="02020603050405020304" pitchFamily="18" charset="0"/>
                        </a:rPr>
                        <a:t>Physicians.</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DR. E. L. R. THOMPSON.</a:t>
                      </a:r>
                    </a:p>
                    <a:p>
                      <a:pPr algn="l"/>
                      <a:r>
                        <a:rPr lang="en-CA" sz="1000" i="0" baseline="0" dirty="0" smtClean="0">
                          <a:latin typeface="Times New Roman" panose="02020603050405020304" pitchFamily="18" charset="0"/>
                          <a:cs typeface="Times New Roman" panose="02020603050405020304" pitchFamily="18" charset="0"/>
                        </a:rPr>
                        <a:t>DR. A. E. WICHELL.</a:t>
                      </a:r>
                    </a:p>
                    <a:p>
                      <a:pPr algn="l"/>
                      <a:r>
                        <a:rPr lang="en-CA" sz="1000" i="0" baseline="0" dirty="0" smtClean="0">
                          <a:latin typeface="Times New Roman" panose="02020603050405020304" pitchFamily="18" charset="0"/>
                          <a:cs typeface="Times New Roman" panose="02020603050405020304" pitchFamily="18" charset="0"/>
                        </a:rPr>
                        <a:t>DR. C. S. THOMSON, Fair Haven.</a:t>
                      </a:r>
                    </a:p>
                    <a:p>
                      <a:pPr algn="l"/>
                      <a:endParaRPr lang="en-CA" sz="600" i="0" baseline="0" dirty="0" smtClean="0">
                        <a:latin typeface="Times New Roman" panose="02020603050405020304" pitchFamily="18" charset="0"/>
                        <a:cs typeface="Times New Roman" panose="02020603050405020304" pitchFamily="18" charset="0"/>
                      </a:endParaRPr>
                    </a:p>
                    <a:p>
                      <a:pPr algn="ctr"/>
                      <a:r>
                        <a:rPr lang="en-CA" sz="1000" i="1" baseline="0" dirty="0" smtClean="0">
                          <a:latin typeface="Times New Roman" panose="02020603050405020304" pitchFamily="18" charset="0"/>
                          <a:cs typeface="Times New Roman" panose="02020603050405020304" pitchFamily="18" charset="0"/>
                        </a:rPr>
                        <a:t>Dentists.</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DR. E. S. GAYLORD.</a:t>
                      </a:r>
                    </a:p>
                    <a:p>
                      <a:pPr algn="l"/>
                      <a:r>
                        <a:rPr lang="en-CA" sz="1000" i="0" baseline="0" dirty="0" smtClean="0">
                          <a:latin typeface="Times New Roman" panose="02020603050405020304" pitchFamily="18" charset="0"/>
                          <a:cs typeface="Times New Roman" panose="02020603050405020304" pitchFamily="18" charset="0"/>
                        </a:rPr>
                        <a:t>DR. R. F. BURWELL.</a:t>
                      </a:r>
                    </a:p>
                    <a:p>
                      <a:pPr algn="l"/>
                      <a:endParaRPr lang="en-CA" sz="600" i="0" baseline="0" dirty="0" smtClean="0">
                        <a:latin typeface="Times New Roman" panose="02020603050405020304" pitchFamily="18" charset="0"/>
                        <a:cs typeface="Times New Roman" panose="02020603050405020304" pitchFamily="18" charset="0"/>
                      </a:endParaRPr>
                    </a:p>
                    <a:p>
                      <a:pPr algn="ctr"/>
                      <a:r>
                        <a:rPr lang="en-CA" sz="1000" i="1" baseline="0" dirty="0" smtClean="0">
                          <a:latin typeface="Times New Roman" panose="02020603050405020304" pitchFamily="18" charset="0"/>
                          <a:cs typeface="Times New Roman" panose="02020603050405020304" pitchFamily="18" charset="0"/>
                        </a:rPr>
                        <a:t>Miscellaneous.</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REGISTER PUBLISHING CO.</a:t>
                      </a:r>
                    </a:p>
                    <a:p>
                      <a:pPr algn="l"/>
                      <a:r>
                        <a:rPr lang="en-CA" sz="1000" i="0" baseline="0" dirty="0" smtClean="0">
                          <a:latin typeface="Times New Roman" panose="02020603050405020304" pitchFamily="18" charset="0"/>
                          <a:cs typeface="Times New Roman" panose="02020603050405020304" pitchFamily="18" charset="0"/>
                        </a:rPr>
                        <a:t>POLICE OFFICE.</a:t>
                      </a:r>
                    </a:p>
                    <a:p>
                      <a:pPr algn="l"/>
                      <a:r>
                        <a:rPr lang="en-CA" sz="1000" i="0" baseline="0" dirty="0" smtClean="0">
                          <a:latin typeface="Times New Roman" panose="02020603050405020304" pitchFamily="18" charset="0"/>
                          <a:cs typeface="Times New Roman" panose="02020603050405020304" pitchFamily="18" charset="0"/>
                        </a:rPr>
                        <a:t>POST OFFICE.</a:t>
                      </a:r>
                    </a:p>
                    <a:p>
                      <a:pPr algn="l"/>
                      <a:r>
                        <a:rPr lang="en-CA" sz="1000" i="0" baseline="0" dirty="0" smtClean="0">
                          <a:latin typeface="Times New Roman" panose="02020603050405020304" pitchFamily="18" charset="0"/>
                          <a:cs typeface="Times New Roman" panose="02020603050405020304" pitchFamily="18" charset="0"/>
                        </a:rPr>
                        <a:t>MERCANTILE CLUB.</a:t>
                      </a:r>
                    </a:p>
                    <a:p>
                      <a:pPr algn="l"/>
                      <a:r>
                        <a:rPr lang="en-CA" sz="1000" i="0" baseline="0" dirty="0" smtClean="0">
                          <a:latin typeface="Times New Roman" panose="02020603050405020304" pitchFamily="18" charset="0"/>
                          <a:cs typeface="Times New Roman" panose="02020603050405020304" pitchFamily="18" charset="0"/>
                        </a:rPr>
                        <a:t>QUINNIPIAC CLUB.</a:t>
                      </a:r>
                    </a:p>
                    <a:p>
                      <a:pPr algn="l"/>
                      <a:r>
                        <a:rPr lang="en-CA" sz="1000" i="0" baseline="0" dirty="0" smtClean="0">
                          <a:latin typeface="Times New Roman" panose="02020603050405020304" pitchFamily="18" charset="0"/>
                          <a:cs typeface="Times New Roman" panose="02020603050405020304" pitchFamily="18" charset="0"/>
                        </a:rPr>
                        <a:t>F. V. </a:t>
                      </a:r>
                      <a:r>
                        <a:rPr lang="en-CA" sz="1000" i="0" baseline="0" dirty="0" err="1" smtClean="0">
                          <a:latin typeface="Times New Roman" panose="02020603050405020304" pitchFamily="18" charset="0"/>
                          <a:cs typeface="Times New Roman" panose="02020603050405020304" pitchFamily="18" charset="0"/>
                        </a:rPr>
                        <a:t>McDONALD</a:t>
                      </a:r>
                      <a:r>
                        <a:rPr lang="en-CA" sz="1000" i="0" baseline="0" dirty="0" smtClean="0">
                          <a:latin typeface="Times New Roman" panose="02020603050405020304" pitchFamily="18" charset="0"/>
                          <a:cs typeface="Times New Roman" panose="02020603050405020304" pitchFamily="18" charset="0"/>
                        </a:rPr>
                        <a:t>, Yale News.</a:t>
                      </a:r>
                    </a:p>
                    <a:p>
                      <a:pPr algn="l"/>
                      <a:r>
                        <a:rPr lang="en-CA" sz="1000" i="0" baseline="0" dirty="0" smtClean="0">
                          <a:latin typeface="Times New Roman" panose="02020603050405020304" pitchFamily="18" charset="0"/>
                          <a:cs typeface="Times New Roman" panose="02020603050405020304" pitchFamily="18" charset="0"/>
                        </a:rPr>
                        <a:t>SMEDLEY BROS. &amp; CO.</a:t>
                      </a:r>
                    </a:p>
                    <a:p>
                      <a:pPr algn="l"/>
                      <a:r>
                        <a:rPr lang="en-CA" sz="1000" i="0" baseline="0" dirty="0" smtClean="0">
                          <a:latin typeface="Times New Roman" panose="02020603050405020304" pitchFamily="18" charset="0"/>
                          <a:cs typeface="Times New Roman" panose="02020603050405020304" pitchFamily="18" charset="0"/>
                        </a:rPr>
                        <a:t>M. F. TAYLER, Law Chambers.</a:t>
                      </a:r>
                      <a:endParaRPr lang="en-CA" sz="1000"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000" i="1" baseline="0" dirty="0" smtClean="0">
                          <a:latin typeface="Times New Roman" panose="02020603050405020304" pitchFamily="18" charset="0"/>
                          <a:cs typeface="Times New Roman" panose="02020603050405020304" pitchFamily="18" charset="0"/>
                        </a:rPr>
                        <a:t>Stores, Factories, &amp;c.</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O. A. DORMAN.</a:t>
                      </a:r>
                    </a:p>
                    <a:p>
                      <a:pPr algn="l"/>
                      <a:r>
                        <a:rPr lang="en-CA" sz="1000" i="0" baseline="0" dirty="0" smtClean="0">
                          <a:latin typeface="Times New Roman" panose="02020603050405020304" pitchFamily="18" charset="0"/>
                          <a:cs typeface="Times New Roman" panose="02020603050405020304" pitchFamily="18" charset="0"/>
                        </a:rPr>
                        <a:t>STONE &amp; CHIDSEY.</a:t>
                      </a:r>
                    </a:p>
                    <a:p>
                      <a:pPr algn="l"/>
                      <a:r>
                        <a:rPr lang="en-CA" sz="1000" i="0" baseline="0" dirty="0" smtClean="0">
                          <a:latin typeface="Times New Roman" panose="02020603050405020304" pitchFamily="18" charset="0"/>
                          <a:cs typeface="Times New Roman" panose="02020603050405020304" pitchFamily="18" charset="0"/>
                        </a:rPr>
                        <a:t>NEW HAVEN FLOUR CO. State St.</a:t>
                      </a:r>
                    </a:p>
                    <a:p>
                      <a:pPr algn="l"/>
                      <a:r>
                        <a:rPr lang="en-CA" sz="1000" i="0" baseline="0" dirty="0" smtClean="0">
                          <a:latin typeface="Times New Roman" panose="02020603050405020304" pitchFamily="18" charset="0"/>
                          <a:cs typeface="Times New Roman" panose="02020603050405020304" pitchFamily="18" charset="0"/>
                        </a:rPr>
                        <a:t>   “            “            “          “  Cong. </a:t>
                      </a:r>
                      <a:r>
                        <a:rPr lang="en-CA" sz="1000" i="0" baseline="0" dirty="0" err="1" smtClean="0">
                          <a:latin typeface="Times New Roman" panose="02020603050405020304" pitchFamily="18" charset="0"/>
                          <a:cs typeface="Times New Roman" panose="02020603050405020304" pitchFamily="18" charset="0"/>
                        </a:rPr>
                        <a:t>ave.</a:t>
                      </a:r>
                      <a:endParaRPr lang="en-CA" sz="1000" i="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   “            “            “          “   Grand St.</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   “            “            “          “Fair Haven.</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ENGLISH &amp; MERSICK.</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New Haven FOLDING CHAIR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H. HOOKER &amp;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W. A. ENSIGN &amp; SON.</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H. B. BIGELOW &amp;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C. COWLES 7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C. S. MERSICK &amp;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SPENCER &amp; MATTHEWS.</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PAUL ROESSLER.</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E. S. WHEELER &amp;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ROLLING MILL CO.</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APOTHECARIES HALL.</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E. A.GESSNER. </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i="0" baseline="0" dirty="0" smtClean="0">
                          <a:latin typeface="Times New Roman" panose="02020603050405020304" pitchFamily="18" charset="0"/>
                          <a:cs typeface="Times New Roman" panose="02020603050405020304" pitchFamily="18" charset="0"/>
                        </a:rPr>
                        <a:t>AMERICAN TEA CO.</a:t>
                      </a:r>
                    </a:p>
                    <a:p>
                      <a:pPr algn="ctr"/>
                      <a:r>
                        <a:rPr lang="en-CA" sz="1000" i="1" baseline="0" dirty="0" smtClean="0">
                          <a:latin typeface="Times New Roman" panose="02020603050405020304" pitchFamily="18" charset="0"/>
                          <a:cs typeface="Times New Roman" panose="02020603050405020304" pitchFamily="18" charset="0"/>
                        </a:rPr>
                        <a:t>Meat &amp; Fish Markets.</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W.H. HTICHINGS, City Market.</a:t>
                      </a:r>
                    </a:p>
                    <a:p>
                      <a:pPr algn="l"/>
                      <a:r>
                        <a:rPr lang="en-CA" sz="1000" i="0" baseline="0" dirty="0" smtClean="0">
                          <a:latin typeface="Times New Roman" panose="02020603050405020304" pitchFamily="18" charset="0"/>
                          <a:cs typeface="Times New Roman" panose="02020603050405020304" pitchFamily="18" charset="0"/>
                        </a:rPr>
                        <a:t>GEO. E. LUM.            “         “</a:t>
                      </a:r>
                    </a:p>
                    <a:p>
                      <a:pPr marL="0" indent="0" algn="l">
                        <a:buNone/>
                      </a:pPr>
                      <a:r>
                        <a:rPr lang="en-CA" sz="1000" i="0" baseline="0" dirty="0" smtClean="0">
                          <a:latin typeface="Times New Roman" panose="02020603050405020304" pitchFamily="18" charset="0"/>
                          <a:cs typeface="Times New Roman" panose="02020603050405020304" pitchFamily="18" charset="0"/>
                        </a:rPr>
                        <a:t>A. FOOTE &amp; CO.</a:t>
                      </a:r>
                    </a:p>
                    <a:p>
                      <a:pPr algn="l"/>
                      <a:r>
                        <a:rPr lang="en-CA" sz="1000" i="0" baseline="0" dirty="0" smtClean="0">
                          <a:latin typeface="Times New Roman" panose="02020603050405020304" pitchFamily="18" charset="0"/>
                          <a:cs typeface="Times New Roman" panose="02020603050405020304" pitchFamily="18" charset="0"/>
                        </a:rPr>
                        <a:t>STRONG, HART &amp; CO.</a:t>
                      </a:r>
                    </a:p>
                    <a:p>
                      <a:pPr algn="ctr"/>
                      <a:r>
                        <a:rPr lang="en-CA" sz="1000" i="1" baseline="0" dirty="0" smtClean="0">
                          <a:latin typeface="Times New Roman" panose="02020603050405020304" pitchFamily="18" charset="0"/>
                          <a:cs typeface="Times New Roman" panose="02020603050405020304" pitchFamily="18" charset="0"/>
                        </a:rPr>
                        <a:t>Meat &amp; Fish Markets.</a:t>
                      </a:r>
                      <a:endParaRPr lang="en-CA" sz="1000" i="0" baseline="0" dirty="0" smtClean="0">
                        <a:latin typeface="Times New Roman" panose="02020603050405020304" pitchFamily="18" charset="0"/>
                        <a:cs typeface="Times New Roman" panose="02020603050405020304" pitchFamily="18" charset="0"/>
                      </a:endParaRPr>
                    </a:p>
                    <a:p>
                      <a:pPr algn="l"/>
                      <a:r>
                        <a:rPr lang="en-CA" sz="1000" i="0" baseline="0" dirty="0" smtClean="0">
                          <a:latin typeface="Times New Roman" panose="02020603050405020304" pitchFamily="18" charset="0"/>
                          <a:cs typeface="Times New Roman" panose="02020603050405020304" pitchFamily="18" charset="0"/>
                        </a:rPr>
                        <a:t>CRUTTENDEN &amp; CARTER.</a:t>
                      </a:r>
                    </a:p>
                    <a:p>
                      <a:pPr algn="l"/>
                      <a:r>
                        <a:rPr lang="en-CA" sz="1000" i="0" baseline="0" dirty="0" smtClean="0">
                          <a:latin typeface="Times New Roman" panose="02020603050405020304" pitchFamily="18" charset="0"/>
                          <a:cs typeface="Times New Roman" panose="02020603050405020304" pitchFamily="18" charset="0"/>
                        </a:rPr>
                        <a:t>BARKER &amp; RANSOM.</a:t>
                      </a:r>
                      <a:endParaRPr lang="en-CA" sz="1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405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Standard Template Library (</a:t>
            </a:r>
            <a:r>
              <a:rPr lang="en-CA" cap="small" dirty="0" smtClean="0"/>
              <a:t>stl</a:t>
            </a:r>
            <a:r>
              <a:rPr lang="en-CA" dirty="0" smtClean="0"/>
              <a:t>)</a:t>
            </a:r>
            <a:endParaRPr lang="en-CA" dirty="0"/>
          </a:p>
        </p:txBody>
      </p:sp>
      <p:sp>
        <p:nvSpPr>
          <p:cNvPr id="3" name="Content Placeholder 2"/>
          <p:cNvSpPr>
            <a:spLocks noGrp="1"/>
          </p:cNvSpPr>
          <p:nvPr>
            <p:ph idx="1"/>
          </p:nvPr>
        </p:nvSpPr>
        <p:spPr>
          <a:xfrm>
            <a:off x="457200" y="1600200"/>
            <a:ext cx="8505774" cy="4525963"/>
          </a:xfrm>
        </p:spPr>
        <p:txBody>
          <a:bodyPr/>
          <a:lstStyle/>
          <a:p>
            <a:r>
              <a:rPr lang="en-CA" dirty="0" smtClean="0"/>
              <a:t>The </a:t>
            </a:r>
            <a:r>
              <a:rPr lang="en-CA" cap="small" dirty="0" smtClean="0"/>
              <a:t>stl </a:t>
            </a:r>
            <a:r>
              <a:rPr lang="en-CA" dirty="0" smtClean="0"/>
              <a:t>has a linear search algorithm:</a:t>
            </a:r>
          </a:p>
          <a:p>
            <a:pPr marL="800100" lvl="2" indent="0">
              <a:buNone/>
            </a:pP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include &lt;algorithm&gt;</a:t>
            </a:r>
          </a:p>
          <a:p>
            <a:pPr marL="800100" lvl="2" indent="0">
              <a:buNone/>
            </a:pP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main() {</a:t>
            </a:r>
          </a:p>
          <a:p>
            <a:pPr marL="800100" lvl="2" indent="0">
              <a:buNone/>
            </a:pPr>
            <a:r>
              <a:rPr lang="en-CA" sz="1600" dirty="0">
                <a:latin typeface="Consolas" panose="020B0609020204030204" pitchFamily="49" charset="0"/>
                <a:cs typeface="Consolas" panose="020B0609020204030204" pitchFamily="49" charset="0"/>
              </a:rPr>
              <a:t>    int array[10]{1, 5, 5, 2, 4, 7, 6, 2, 4, 5};</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for ( int k{0}; k &lt; 10; ++k ) {</a:t>
            </a:r>
          </a:p>
          <a:p>
            <a:pPr marL="800100" lvl="2" indent="0">
              <a:buNone/>
            </a:pPr>
            <a:r>
              <a:rPr lang="en-CA" sz="1600" dirty="0">
                <a:latin typeface="Consolas" panose="020B0609020204030204" pitchFamily="49" charset="0"/>
                <a:cs typeface="Consolas" panose="020B0609020204030204" pitchFamily="49" charset="0"/>
              </a:rPr>
              <a:t>        int </a:t>
            </a:r>
            <a:r>
              <a:rPr lang="en-CA" sz="1600" smtClean="0">
                <a:latin typeface="Consolas" panose="020B0609020204030204" pitchFamily="49" charset="0"/>
                <a:cs typeface="Consolas" panose="020B0609020204030204" pitchFamily="49" charset="0"/>
              </a:rPr>
              <a:t>*p_loc{std</a:t>
            </a:r>
            <a:r>
              <a:rPr lang="en-CA" sz="1600" dirty="0">
                <a:latin typeface="Consolas" panose="020B0609020204030204" pitchFamily="49" charset="0"/>
                <a:cs typeface="Consolas" panose="020B0609020204030204" pitchFamily="49" charset="0"/>
              </a:rPr>
              <a:t>::search( array, array + 10, &amp;k, &amp;k + </a:t>
            </a:r>
            <a:r>
              <a:rPr lang="en-CA" sz="1600">
                <a:latin typeface="Consolas" panose="020B0609020204030204" pitchFamily="49" charset="0"/>
                <a:cs typeface="Consolas" panose="020B0609020204030204" pitchFamily="49" charset="0"/>
              </a:rPr>
              <a:t>1 </a:t>
            </a:r>
            <a:r>
              <a:rPr lang="en-CA" sz="160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if ( </a:t>
            </a:r>
            <a:r>
              <a:rPr lang="en-CA" sz="1600" dirty="0" smtClean="0">
                <a:latin typeface="Consolas" panose="020B0609020204030204" pitchFamily="49" charset="0"/>
                <a:cs typeface="Consolas" panose="020B0609020204030204" pitchFamily="49" charset="0"/>
              </a:rPr>
              <a:t>p_loc != (array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10) </a:t>
            </a: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std::cout &lt;&lt; k &lt;&lt; ": array[" &lt;&lt; (</a:t>
            </a:r>
            <a:r>
              <a:rPr lang="en-CA" sz="1600" dirty="0" smtClean="0">
                <a:latin typeface="Consolas" panose="020B0609020204030204" pitchFamily="49" charset="0"/>
                <a:cs typeface="Consolas" panose="020B0609020204030204" pitchFamily="49" charset="0"/>
              </a:rPr>
              <a:t>p_loc </a:t>
            </a:r>
            <a:r>
              <a:rPr lang="en-CA" sz="1600" dirty="0">
                <a:latin typeface="Consolas" panose="020B0609020204030204" pitchFamily="49" charset="0"/>
                <a:cs typeface="Consolas" panose="020B0609020204030204" pitchFamily="49" charset="0"/>
              </a:rPr>
              <a:t>- array</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&lt;&lt; "] ==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&lt;&lt; *</a:t>
            </a:r>
            <a:r>
              <a:rPr lang="en-CA" sz="1600" dirty="0" smtClean="0">
                <a:latin typeface="Consolas" panose="020B0609020204030204" pitchFamily="49" charset="0"/>
                <a:cs typeface="Consolas" panose="020B0609020204030204" pitchFamily="49" charset="0"/>
              </a:rPr>
              <a:t>p_loc </a:t>
            </a:r>
            <a:r>
              <a:rPr lang="en-CA" sz="1600" dirty="0">
                <a:latin typeface="Consolas" panose="020B0609020204030204" pitchFamily="49" charset="0"/>
                <a:cs typeface="Consolas" panose="020B0609020204030204" pitchFamily="49" charset="0"/>
              </a:rPr>
              <a:t>&lt;&lt; std::endl;</a:t>
            </a:r>
          </a:p>
          <a:p>
            <a:pPr marL="800100" lvl="2" indent="0">
              <a:buNone/>
            </a:pP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return 0;</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5" name="TextBox 4"/>
          <p:cNvSpPr txBox="1"/>
          <p:nvPr/>
        </p:nvSpPr>
        <p:spPr>
          <a:xfrm>
            <a:off x="6372200" y="1412776"/>
            <a:ext cx="2590774" cy="2031325"/>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1</a:t>
            </a:r>
            <a:r>
              <a:rPr lang="en-CA" dirty="0">
                <a:solidFill>
                  <a:srgbClr val="0070C0"/>
                </a:solidFill>
                <a:latin typeface="Consolas" panose="020B0609020204030204" pitchFamily="49" charset="0"/>
                <a:cs typeface="Consolas" panose="020B0609020204030204" pitchFamily="49" charset="0"/>
              </a:rPr>
              <a:t>: array[0] == 1</a:t>
            </a:r>
          </a:p>
          <a:p>
            <a:r>
              <a:rPr lang="en-CA" dirty="0" smtClean="0">
                <a:solidFill>
                  <a:srgbClr val="0070C0"/>
                </a:solidFill>
                <a:latin typeface="Consolas" panose="020B0609020204030204" pitchFamily="49" charset="0"/>
                <a:cs typeface="Consolas" panose="020B0609020204030204" pitchFamily="49" charset="0"/>
              </a:rPr>
              <a:t>   2</a:t>
            </a:r>
            <a:r>
              <a:rPr lang="en-CA" dirty="0">
                <a:solidFill>
                  <a:srgbClr val="0070C0"/>
                </a:solidFill>
                <a:latin typeface="Consolas" panose="020B0609020204030204" pitchFamily="49" charset="0"/>
                <a:cs typeface="Consolas" panose="020B0609020204030204" pitchFamily="49" charset="0"/>
              </a:rPr>
              <a:t>: array[3] == 2</a:t>
            </a:r>
          </a:p>
          <a:p>
            <a:r>
              <a:rPr lang="en-CA" dirty="0" smtClean="0">
                <a:solidFill>
                  <a:srgbClr val="0070C0"/>
                </a:solidFill>
                <a:latin typeface="Consolas" panose="020B0609020204030204" pitchFamily="49" charset="0"/>
                <a:cs typeface="Consolas" panose="020B0609020204030204" pitchFamily="49" charset="0"/>
              </a:rPr>
              <a:t>   4</a:t>
            </a:r>
            <a:r>
              <a:rPr lang="en-CA" dirty="0">
                <a:solidFill>
                  <a:srgbClr val="0070C0"/>
                </a:solidFill>
                <a:latin typeface="Consolas" panose="020B0609020204030204" pitchFamily="49" charset="0"/>
                <a:cs typeface="Consolas" panose="020B0609020204030204" pitchFamily="49" charset="0"/>
              </a:rPr>
              <a:t>: array[4] == 4</a:t>
            </a:r>
          </a:p>
          <a:p>
            <a:r>
              <a:rPr lang="en-CA" dirty="0" smtClean="0">
                <a:solidFill>
                  <a:srgbClr val="0070C0"/>
                </a:solidFill>
                <a:latin typeface="Consolas" panose="020B0609020204030204" pitchFamily="49" charset="0"/>
                <a:cs typeface="Consolas" panose="020B0609020204030204" pitchFamily="49" charset="0"/>
              </a:rPr>
              <a:t>   5</a:t>
            </a:r>
            <a:r>
              <a:rPr lang="en-CA" dirty="0">
                <a:solidFill>
                  <a:srgbClr val="0070C0"/>
                </a:solidFill>
                <a:latin typeface="Consolas" panose="020B0609020204030204" pitchFamily="49" charset="0"/>
                <a:cs typeface="Consolas" panose="020B0609020204030204" pitchFamily="49" charset="0"/>
              </a:rPr>
              <a:t>: array[1] == 5</a:t>
            </a:r>
          </a:p>
          <a:p>
            <a:r>
              <a:rPr lang="en-CA" dirty="0" smtClean="0">
                <a:solidFill>
                  <a:srgbClr val="0070C0"/>
                </a:solidFill>
                <a:latin typeface="Consolas" panose="020B0609020204030204" pitchFamily="49" charset="0"/>
                <a:cs typeface="Consolas" panose="020B0609020204030204" pitchFamily="49" charset="0"/>
              </a:rPr>
              <a:t>   6</a:t>
            </a:r>
            <a:r>
              <a:rPr lang="en-CA" dirty="0">
                <a:solidFill>
                  <a:srgbClr val="0070C0"/>
                </a:solidFill>
                <a:latin typeface="Consolas" panose="020B0609020204030204" pitchFamily="49" charset="0"/>
                <a:cs typeface="Consolas" panose="020B0609020204030204" pitchFamily="49" charset="0"/>
              </a:rPr>
              <a:t>: array[6] == 6</a:t>
            </a:r>
          </a:p>
          <a:p>
            <a:r>
              <a:rPr lang="en-CA" dirty="0" smtClean="0">
                <a:solidFill>
                  <a:srgbClr val="0070C0"/>
                </a:solidFill>
                <a:latin typeface="Consolas" panose="020B0609020204030204" pitchFamily="49" charset="0"/>
                <a:cs typeface="Consolas" panose="020B0609020204030204" pitchFamily="49" charset="0"/>
              </a:rPr>
              <a:t>   7</a:t>
            </a:r>
            <a:r>
              <a:rPr lang="en-CA" dirty="0">
                <a:solidFill>
                  <a:srgbClr val="0070C0"/>
                </a:solidFill>
                <a:latin typeface="Consolas" panose="020B0609020204030204" pitchFamily="49" charset="0"/>
                <a:cs typeface="Consolas" panose="020B0609020204030204" pitchFamily="49" charset="0"/>
              </a:rPr>
              <a:t>: array[5] == </a:t>
            </a:r>
            <a:r>
              <a:rPr lang="en-CA" dirty="0" smtClean="0">
                <a:solidFill>
                  <a:srgbClr val="0070C0"/>
                </a:solidFill>
                <a:latin typeface="Consolas" panose="020B0609020204030204" pitchFamily="49" charset="0"/>
                <a:cs typeface="Consolas" panose="020B0609020204030204" pitchFamily="49" charset="0"/>
              </a:rPr>
              <a:t>7</a:t>
            </a:r>
            <a:endParaRPr lang="en-CA" dirty="0">
              <a:solidFill>
                <a:srgbClr val="0070C0"/>
              </a:solidFill>
              <a:latin typeface="Consolas" panose="020B0609020204030204" pitchFamily="49" charset="0"/>
              <a:cs typeface="Consolas" panose="020B0609020204030204" pitchFamily="49" charset="0"/>
            </a:endParaRPr>
          </a:p>
        </p:txBody>
      </p:sp>
      <p:sp>
        <p:nvSpPr>
          <p:cNvPr id="7" name="Oval 6"/>
          <p:cNvSpPr/>
          <p:nvPr/>
        </p:nvSpPr>
        <p:spPr>
          <a:xfrm>
            <a:off x="7164288" y="3573016"/>
            <a:ext cx="12961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76509" y="5530006"/>
            <a:ext cx="4087979"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The address of what you’re looking for</a:t>
            </a:r>
          </a:p>
          <a:p>
            <a:r>
              <a:rPr lang="en-CA" dirty="0" smtClean="0">
                <a:solidFill>
                  <a:srgbClr val="0070C0"/>
                </a:solidFill>
                <a:latin typeface="Georgia" panose="02040502050405020303" pitchFamily="18" charset="0"/>
                <a:cs typeface="Consolas" panose="020B0609020204030204" pitchFamily="49" charset="0"/>
              </a:rPr>
              <a:t>followed by the next address</a:t>
            </a:r>
          </a:p>
          <a:p>
            <a:r>
              <a:rPr lang="en-CA" dirty="0" smtClean="0">
                <a:solidFill>
                  <a:srgbClr val="0070C0"/>
                </a:solidFill>
                <a:latin typeface="Georgia" panose="02040502050405020303" pitchFamily="18" charset="0"/>
                <a:cs typeface="Consolas" panose="020B0609020204030204" pitchFamily="49" charset="0"/>
              </a:rPr>
              <a:t>  – Pointer arithmetic</a:t>
            </a:r>
            <a:endParaRPr lang="en-CA" dirty="0">
              <a:solidFill>
                <a:srgbClr val="0070C0"/>
              </a:solidFill>
              <a:latin typeface="Consolas" panose="020B0609020204030204" pitchFamily="49" charset="0"/>
              <a:cs typeface="Consolas" panose="020B0609020204030204" pitchFamily="49" charset="0"/>
            </a:endParaRPr>
          </a:p>
        </p:txBody>
      </p:sp>
      <p:cxnSp>
        <p:nvCxnSpPr>
          <p:cNvPr id="10" name="Straight Arrow Connector 9"/>
          <p:cNvCxnSpPr/>
          <p:nvPr/>
        </p:nvCxnSpPr>
        <p:spPr>
          <a:xfrm flipV="1">
            <a:off x="7089288" y="4190608"/>
            <a:ext cx="461328" cy="136815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13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Standard Template Library (</a:t>
            </a:r>
            <a:r>
              <a:rPr lang="en-CA" cap="small" dirty="0" smtClean="0"/>
              <a:t>stl</a:t>
            </a:r>
            <a:r>
              <a:rPr lang="en-CA" dirty="0" smtClean="0"/>
              <a:t>)</a:t>
            </a:r>
            <a:endParaRPr lang="en-CA" dirty="0"/>
          </a:p>
        </p:txBody>
      </p:sp>
      <p:sp>
        <p:nvSpPr>
          <p:cNvPr id="3" name="Content Placeholder 2"/>
          <p:cNvSpPr>
            <a:spLocks noGrp="1"/>
          </p:cNvSpPr>
          <p:nvPr>
            <p:ph idx="1"/>
          </p:nvPr>
        </p:nvSpPr>
        <p:spPr>
          <a:xfrm>
            <a:off x="457200" y="1600200"/>
            <a:ext cx="7931224" cy="4525963"/>
          </a:xfrm>
        </p:spPr>
        <p:txBody>
          <a:bodyPr/>
          <a:lstStyle/>
          <a:p>
            <a:r>
              <a:rPr lang="en-CA" dirty="0" smtClean="0"/>
              <a:t>Recall that:</a:t>
            </a:r>
          </a:p>
          <a:p>
            <a:pPr lvl="1"/>
            <a:r>
              <a:rPr lang="en-CA" sz="2000" dirty="0">
                <a:latin typeface="Consolas" panose="020B0609020204030204" pitchFamily="49" charset="0"/>
                <a:cs typeface="Consolas" panose="020B0609020204030204" pitchFamily="49" charset="0"/>
              </a:rPr>
              <a:t>array + </a:t>
            </a:r>
            <a:r>
              <a:rPr lang="en-CA" sz="2000" dirty="0" smtClean="0">
                <a:latin typeface="Consolas" panose="020B0609020204030204" pitchFamily="49" charset="0"/>
                <a:cs typeface="Consolas" panose="020B0609020204030204" pitchFamily="49" charset="0"/>
              </a:rPr>
              <a:t>10</a:t>
            </a:r>
            <a:r>
              <a:rPr lang="en-CA" dirty="0" smtClean="0"/>
              <a:t> is equivalent to </a:t>
            </a:r>
            <a:r>
              <a:rPr lang="en-CA" sz="1800" dirty="0" smtClean="0">
                <a:latin typeface="Consolas" panose="020B0609020204030204" pitchFamily="49" charset="0"/>
                <a:cs typeface="Consolas" panose="020B0609020204030204" pitchFamily="49" charset="0"/>
              </a:rPr>
              <a:t>&amp;( array[10] )</a:t>
            </a:r>
          </a:p>
          <a:p>
            <a:pPr lvl="1"/>
            <a:r>
              <a:rPr lang="en-CA" dirty="0" smtClean="0"/>
              <a:t>The second argument is the address one beyond the last entry we intend to search</a:t>
            </a:r>
          </a:p>
          <a:p>
            <a:pPr lvl="2"/>
            <a:r>
              <a:rPr lang="en-CA" dirty="0" smtClean="0"/>
              <a:t>This entry is never accessed</a:t>
            </a:r>
          </a:p>
          <a:p>
            <a:pPr lvl="1"/>
            <a:r>
              <a:rPr lang="en-CA" dirty="0" smtClean="0"/>
              <a:t>We can search a sub-array as follows:</a:t>
            </a:r>
          </a:p>
          <a:p>
            <a:pPr marL="857250" lvl="2" indent="0">
              <a:buNone/>
            </a:pPr>
            <a:r>
              <a:rPr lang="en-CA" sz="1600" dirty="0">
                <a:latin typeface="Consolas" panose="020B0609020204030204" pitchFamily="49" charset="0"/>
                <a:cs typeface="Consolas" panose="020B0609020204030204" pitchFamily="49" charset="0"/>
              </a:rPr>
              <a:t>int *p_loc = std::search( </a:t>
            </a:r>
            <a:r>
              <a:rPr lang="en-CA" sz="1600" dirty="0" smtClean="0">
                <a:latin typeface="Consolas" panose="020B0609020204030204" pitchFamily="49" charset="0"/>
                <a:cs typeface="Consolas" panose="020B0609020204030204" pitchFamily="49" charset="0"/>
              </a:rPr>
              <a:t>array + 5, </a:t>
            </a:r>
            <a:r>
              <a:rPr lang="en-CA" sz="1600" dirty="0">
                <a:latin typeface="Consolas" panose="020B0609020204030204" pitchFamily="49" charset="0"/>
                <a:cs typeface="Consolas" panose="020B0609020204030204" pitchFamily="49" charset="0"/>
              </a:rPr>
              <a:t>array + </a:t>
            </a:r>
            <a:r>
              <a:rPr lang="en-CA" sz="1600" dirty="0" smtClean="0">
                <a:latin typeface="Consolas" panose="020B0609020204030204" pitchFamily="49" charset="0"/>
                <a:cs typeface="Consolas" panose="020B0609020204030204" pitchFamily="49" charset="0"/>
              </a:rPr>
              <a:t>9, </a:t>
            </a:r>
            <a:r>
              <a:rPr lang="en-CA" sz="1600" dirty="0">
                <a:latin typeface="Consolas" panose="020B0609020204030204" pitchFamily="49" charset="0"/>
                <a:cs typeface="Consolas" panose="020B0609020204030204" pitchFamily="49" charset="0"/>
              </a:rPr>
              <a:t>&amp;k, &amp;k + 1 </a:t>
            </a:r>
            <a:r>
              <a:rPr lang="en-CA" sz="1600" dirty="0" smtClean="0">
                <a:latin typeface="Consolas" panose="020B0609020204030204" pitchFamily="49" charset="0"/>
                <a:cs typeface="Consolas" panose="020B0609020204030204" pitchFamily="49" charset="0"/>
              </a:rPr>
              <a:t>);</a:t>
            </a:r>
          </a:p>
          <a:p>
            <a:pPr lvl="1"/>
            <a:r>
              <a:rPr lang="en-CA" dirty="0" smtClean="0">
                <a:solidFill>
                  <a:prstClr val="black"/>
                </a:solidFill>
              </a:rPr>
              <a:t>This search </a:t>
            </a:r>
            <a:r>
              <a:rPr lang="en-CA" dirty="0" smtClean="0">
                <a:solidFill>
                  <a:prstClr val="black"/>
                </a:solidFill>
                <a:latin typeface="Consolas" panose="020B0609020204030204" pitchFamily="49" charset="0"/>
                <a:cs typeface="Consolas" panose="020B0609020204030204" pitchFamily="49" charset="0"/>
              </a:rPr>
              <a:t>array[5]</a:t>
            </a:r>
            <a:r>
              <a:rPr lang="en-CA" dirty="0" smtClean="0">
                <a:solidFill>
                  <a:prstClr val="black"/>
                </a:solidFill>
              </a:rPr>
              <a:t> through </a:t>
            </a:r>
            <a:r>
              <a:rPr lang="en-CA" dirty="0" smtClean="0">
                <a:solidFill>
                  <a:prstClr val="black"/>
                </a:solidFill>
                <a:latin typeface="Consolas" panose="020B0609020204030204" pitchFamily="49" charset="0"/>
                <a:cs typeface="Consolas" panose="020B0609020204030204" pitchFamily="49" charset="0"/>
              </a:rPr>
              <a:t>array[8]</a:t>
            </a:r>
            <a:endParaRPr lang="en-CA" dirty="0" smtClean="0">
              <a:solidFill>
                <a:prstClr val="black"/>
              </a:solidFill>
            </a:endParaRPr>
          </a:p>
          <a:p>
            <a:pPr lvl="2"/>
            <a:r>
              <a:rPr lang="en-CA" dirty="0" smtClean="0">
                <a:solidFill>
                  <a:prstClr val="black"/>
                </a:solidFill>
              </a:rPr>
              <a:t>If nothing is found, </a:t>
            </a:r>
            <a:r>
              <a:rPr lang="en-CA" dirty="0" smtClean="0">
                <a:solidFill>
                  <a:prstClr val="black"/>
                </a:solidFill>
                <a:latin typeface="Consolas" panose="020B0609020204030204" pitchFamily="49" charset="0"/>
                <a:cs typeface="Consolas" panose="020B0609020204030204" pitchFamily="49" charset="0"/>
              </a:rPr>
              <a:t>array + 9</a:t>
            </a:r>
            <a:r>
              <a:rPr lang="en-CA" dirty="0" smtClean="0">
                <a:solidFill>
                  <a:prstClr val="black"/>
                </a:solidFill>
              </a:rPr>
              <a:t> is returned</a:t>
            </a:r>
            <a:endParaRPr lang="en-CA" dirty="0">
              <a:solidFill>
                <a:prstClr val="black"/>
              </a:solidFill>
            </a:endParaRPr>
          </a:p>
          <a:p>
            <a:pPr marL="857250" lvl="2" indent="0">
              <a:buNone/>
            </a:pPr>
            <a:endParaRPr lang="en-CA" sz="1600" dirty="0" smtClean="0"/>
          </a:p>
        </p:txBody>
      </p:sp>
    </p:spTree>
    <p:extLst>
      <p:ext uri="{BB962C8B-B14F-4D97-AF65-F5344CB8AC3E}">
        <p14:creationId xmlns:p14="http://schemas.microsoft.com/office/powerpoint/2010/main" val="2050584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In the upcoming lectures, we will</a:t>
            </a:r>
          </a:p>
          <a:p>
            <a:pPr lvl="1"/>
            <a:r>
              <a:rPr lang="en-CA" dirty="0" smtClean="0"/>
              <a:t>Define an detecting a sorted array</a:t>
            </a:r>
          </a:p>
          <a:p>
            <a:pPr lvl="1"/>
            <a:r>
              <a:rPr lang="en-CA" dirty="0" smtClean="0"/>
              <a:t>Consider two algorithms for searching a sorted array</a:t>
            </a:r>
          </a:p>
        </p:txBody>
      </p:sp>
    </p:spTree>
    <p:extLst>
      <p:ext uri="{BB962C8B-B14F-4D97-AF65-F5344CB8AC3E}">
        <p14:creationId xmlns:p14="http://schemas.microsoft.com/office/powerpoint/2010/main" val="1260923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that a linear search is a slow algorithm</a:t>
            </a:r>
            <a:endParaRPr lang="en-CA" dirty="0"/>
          </a:p>
          <a:p>
            <a:pPr lvl="2"/>
            <a:r>
              <a:rPr lang="en-CA" dirty="0" smtClean="0"/>
              <a:t>You would never use it for searching a phone book</a:t>
            </a:r>
          </a:p>
          <a:p>
            <a:pPr lvl="1"/>
            <a:r>
              <a:rPr lang="en-CA" dirty="0" smtClean="0"/>
              <a:t>Know that doubling the array capacity will double the time</a:t>
            </a:r>
          </a:p>
          <a:p>
            <a:pPr lvl="1"/>
            <a:r>
              <a:rPr lang="en-CA" dirty="0" smtClean="0"/>
              <a:t>Understand that if an array is unsorted, you must examine every entry of the array</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US" sz="1800" dirty="0"/>
              <a:t>	</a:t>
            </a:r>
            <a:r>
              <a:rPr lang="en-CA" sz="1800" dirty="0">
                <a:hlinkClick r:id="rId2"/>
              </a:rPr>
              <a:t>https://</a:t>
            </a:r>
            <a:r>
              <a:rPr lang="en-CA" sz="1800" dirty="0" smtClean="0">
                <a:hlinkClick r:id="rId2"/>
              </a:rPr>
              <a:t>en.wikipedia.org/wiki/Linear_search</a:t>
            </a:r>
            <a:endParaRPr lang="en-CA" sz="1800" dirty="0" smtClean="0"/>
          </a:p>
          <a:p>
            <a:pPr marL="0" indent="0">
              <a:buNone/>
            </a:pPr>
            <a:r>
              <a:rPr lang="en-US" sz="1800" dirty="0" smtClean="0"/>
              <a:t>[2]	</a:t>
            </a:r>
            <a:r>
              <a:rPr lang="en-US" sz="1800" cap="small" dirty="0" err="1" smtClean="0"/>
              <a:t>nist</a:t>
            </a:r>
            <a:r>
              <a:rPr lang="en-US" sz="1800" dirty="0" err="1" smtClean="0"/>
              <a:t>’s</a:t>
            </a:r>
            <a:r>
              <a:rPr lang="en-US" sz="1800" dirty="0" smtClean="0"/>
              <a:t> Dictionary of Algorithms and Data Structures</a:t>
            </a:r>
          </a:p>
          <a:p>
            <a:pPr marL="0" indent="0">
              <a:buNone/>
            </a:pPr>
            <a:r>
              <a:rPr lang="en-US" sz="1800" dirty="0"/>
              <a:t>	</a:t>
            </a:r>
            <a:r>
              <a:rPr lang="en-CA" sz="1800" dirty="0">
                <a:hlinkClick r:id="rId3"/>
              </a:rPr>
              <a:t>https://xlinux.nist.gov/dads/HTML/linearSearch.html</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the algorithm for searching an array</a:t>
            </a:r>
            <a:endParaRPr lang="en-CA" dirty="0" smtClean="0">
              <a:latin typeface="Consolas" panose="020B0609020204030204" pitchFamily="49" charset="0"/>
              <a:cs typeface="Consolas" panose="020B0609020204030204" pitchFamily="49" charset="0"/>
            </a:endParaRPr>
          </a:p>
          <a:p>
            <a:pPr lvl="1"/>
            <a:r>
              <a:rPr lang="en-CA" dirty="0" smtClean="0"/>
              <a:t>Discuss the run-time associated with such a search</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p:txBody>
          <a:bodyPr/>
          <a:lstStyle/>
          <a:p>
            <a:r>
              <a:rPr lang="en-CA" dirty="0" smtClean="0"/>
              <a:t>Recall our algorithm for searching an array:</a:t>
            </a:r>
          </a:p>
          <a:p>
            <a:pPr marL="800100" lvl="2" indent="0">
              <a:buNone/>
            </a:pPr>
            <a:r>
              <a:rPr lang="en-CA" sz="1700" dirty="0" err="1" smtClean="0">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::size_t </a:t>
            </a:r>
            <a:r>
              <a:rPr lang="en-CA" sz="1700" dirty="0" err="1">
                <a:latin typeface="Consolas" panose="020B0609020204030204" pitchFamily="49" charset="0"/>
                <a:cs typeface="Consolas" panose="020B0609020204030204" pitchFamily="49" charset="0"/>
              </a:rPr>
              <a:t>linear_search</a:t>
            </a:r>
            <a:r>
              <a:rPr lang="en-CA" sz="1700" dirty="0" smtClean="0">
                <a:latin typeface="Consolas" panose="020B0609020204030204" pitchFamily="49" charset="0"/>
                <a:cs typeface="Consolas" panose="020B0609020204030204" pitchFamily="49" charset="0"/>
              </a:rPr>
              <a:t>( double const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std::size_t const capacity,</a:t>
            </a:r>
          </a:p>
          <a:p>
            <a:pPr marL="800100" lvl="2" indent="0">
              <a:buNone/>
            </a:pPr>
            <a:r>
              <a:rPr lang="en-CA" sz="1700" dirty="0" smtClean="0">
                <a:latin typeface="Consolas" panose="020B0609020204030204" pitchFamily="49" charset="0"/>
                <a:cs typeface="Consolas" panose="020B0609020204030204" pitchFamily="49" charset="0"/>
              </a:rPr>
              <a:t>                           double </a:t>
            </a:r>
            <a:r>
              <a:rPr lang="en-CA" sz="1700" dirty="0" err="1" smtClean="0">
                <a:latin typeface="Consolas" panose="020B0609020204030204" pitchFamily="49" charset="0"/>
                <a:cs typeface="Consolas" panose="020B0609020204030204" pitchFamily="49" charset="0"/>
              </a:rPr>
              <a:t>const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sought_value</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smtClean="0">
                <a:latin typeface="Consolas" panose="020B0609020204030204" pitchFamily="49" charset="0"/>
                <a:cs typeface="Consolas" panose="020B0609020204030204" pitchFamily="49" charset="0"/>
              </a:rPr>
              <a:t>    for ( std::size_t k{0}; k &lt; capacity; ++k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if ( array[k] == </a:t>
            </a:r>
            <a:r>
              <a:rPr lang="en-CA" sz="1700" dirty="0" err="1" smtClean="0">
                <a:latin typeface="Consolas" panose="020B0609020204030204" pitchFamily="49" charset="0"/>
                <a:cs typeface="Consolas" panose="020B0609020204030204" pitchFamily="49" charset="0"/>
              </a:rPr>
              <a:t>sought_value</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smtClean="0">
                <a:latin typeface="Consolas" panose="020B0609020204030204" pitchFamily="49" charset="0"/>
                <a:cs typeface="Consolas" panose="020B0609020204030204" pitchFamily="49" charset="0"/>
              </a:rPr>
              <a:t>            return </a:t>
            </a:r>
            <a:r>
              <a:rPr lang="en-CA" sz="1700" dirty="0">
                <a:latin typeface="Consolas" panose="020B0609020204030204" pitchFamily="49" charset="0"/>
                <a:cs typeface="Consolas" panose="020B0609020204030204" pitchFamily="49" charset="0"/>
              </a:rPr>
              <a:t>k</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return capacity;</a:t>
            </a:r>
          </a:p>
          <a:p>
            <a:pPr marL="800100" lvl="2" indent="0">
              <a:buNone/>
            </a:pPr>
            <a:r>
              <a:rPr lang="en-CA" sz="1700" dirty="0" smtClean="0">
                <a:latin typeface="Consolas" panose="020B0609020204030204" pitchFamily="49" charset="0"/>
                <a:cs typeface="Consolas" panose="020B0609020204030204" pitchFamily="49" charset="0"/>
              </a:rPr>
              <a:t>}</a:t>
            </a: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 array</a:t>
            </a:r>
            <a:endParaRPr lang="en-CA" dirty="0"/>
          </a:p>
        </p:txBody>
      </p:sp>
      <p:sp>
        <p:nvSpPr>
          <p:cNvPr id="3" name="Content Placeholder 2"/>
          <p:cNvSpPr>
            <a:spLocks noGrp="1"/>
          </p:cNvSpPr>
          <p:nvPr>
            <p:ph idx="1"/>
          </p:nvPr>
        </p:nvSpPr>
        <p:spPr/>
        <p:txBody>
          <a:bodyPr/>
          <a:lstStyle/>
          <a:p>
            <a:r>
              <a:rPr lang="en-CA" dirty="0" smtClean="0"/>
              <a:t>Recall our use of const:</a:t>
            </a:r>
          </a:p>
          <a:p>
            <a:pPr marL="800100" lvl="2" indent="0">
              <a:buNone/>
            </a:pP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linear_search</a:t>
            </a:r>
            <a:r>
              <a:rPr lang="en-CA" sz="1700" dirty="0" smtClean="0">
                <a:latin typeface="Consolas" panose="020B0609020204030204" pitchFamily="49" charset="0"/>
                <a:cs typeface="Consolas" panose="020B0609020204030204" pitchFamily="49" charset="0"/>
              </a:rPr>
              <a:t>( double </a:t>
            </a:r>
            <a:r>
              <a:rPr lang="en-CA" sz="1700" b="1" dirty="0" smtClean="0">
                <a:solidFill>
                  <a:srgbClr val="FF0000"/>
                </a:solidFill>
                <a:latin typeface="Consolas" panose="020B0609020204030204" pitchFamily="49" charset="0"/>
                <a:cs typeface="Consolas" panose="020B0609020204030204" pitchFamily="49" charset="0"/>
              </a:rPr>
              <a:t>const</a:t>
            </a:r>
            <a:r>
              <a:rPr lang="en-CA" sz="1700" dirty="0" smtClean="0">
                <a:solidFill>
                  <a:srgbClr val="FF0000"/>
                </a:solidFill>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std::size_t </a:t>
            </a:r>
            <a:r>
              <a:rPr lang="en-CA" sz="1700" b="1" dirty="0" smtClean="0">
                <a:solidFill>
                  <a:srgbClr val="FF0000"/>
                </a:solidFill>
                <a:latin typeface="Consolas" panose="020B0609020204030204" pitchFamily="49" charset="0"/>
                <a:cs typeface="Consolas" panose="020B0609020204030204" pitchFamily="49" charset="0"/>
              </a:rPr>
              <a:t>const</a:t>
            </a:r>
            <a:r>
              <a:rPr lang="en-CA" sz="1700" dirty="0" smtClean="0">
                <a:solidFill>
                  <a:srgbClr val="FF0000"/>
                </a:solidFill>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capacity,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double </a:t>
            </a:r>
            <a:r>
              <a:rPr lang="en-CA" sz="1700" b="1" dirty="0" err="1">
                <a:solidFill>
                  <a:srgbClr val="FF0000"/>
                </a:solidFill>
                <a:latin typeface="Consolas" panose="020B0609020204030204" pitchFamily="49" charset="0"/>
                <a:cs typeface="Consolas" panose="020B0609020204030204" pitchFamily="49" charset="0"/>
              </a:rPr>
              <a:t>const</a:t>
            </a:r>
            <a:r>
              <a:rPr lang="en-CA" sz="1700" dirty="0">
                <a:solidFill>
                  <a:srgbClr val="FF0000"/>
                </a:solidFill>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sought_value</a:t>
            </a:r>
            <a:r>
              <a:rPr lang="en-CA" sz="1700" dirty="0" smtClean="0">
                <a:latin typeface="Consolas" panose="020B0609020204030204" pitchFamily="49" charset="0"/>
                <a:cs typeface="Consolas" panose="020B0609020204030204" pitchFamily="49" charset="0"/>
              </a:rPr>
              <a:t> );</a:t>
            </a:r>
          </a:p>
          <a:p>
            <a:pPr marL="800100" lvl="2" indent="0">
              <a:buNone/>
            </a:pPr>
            <a:endParaRPr lang="en-CA" sz="1700" dirty="0">
              <a:latin typeface="Consolas" panose="020B0609020204030204" pitchFamily="49" charset="0"/>
              <a:cs typeface="Consolas" panose="020B0609020204030204" pitchFamily="49" charset="0"/>
            </a:endParaRPr>
          </a:p>
          <a:p>
            <a:pPr lvl="0"/>
            <a:r>
              <a:rPr lang="en-CA" dirty="0" smtClean="0">
                <a:solidFill>
                  <a:prstClr val="black"/>
                </a:solidFill>
              </a:rPr>
              <a:t>Under no circumstances should an array </a:t>
            </a:r>
            <a:r>
              <a:rPr lang="en-CA" dirty="0" smtClean="0">
                <a:solidFill>
                  <a:prstClr val="black"/>
                </a:solidFill>
              </a:rPr>
              <a:t>change</a:t>
            </a:r>
            <a:endParaRPr lang="en-CA" dirty="0" smtClean="0">
              <a:solidFill>
                <a:prstClr val="black"/>
              </a:solidFill>
            </a:endParaRPr>
          </a:p>
          <a:p>
            <a:pPr lvl="1"/>
            <a:r>
              <a:rPr lang="en-CA" dirty="0" smtClean="0">
                <a:solidFill>
                  <a:prstClr val="black"/>
                </a:solidFill>
              </a:rPr>
              <a:t>the </a:t>
            </a:r>
            <a:r>
              <a:rPr lang="en-CA" dirty="0" smtClean="0">
                <a:solidFill>
                  <a:prstClr val="black"/>
                </a:solidFill>
              </a:rPr>
              <a:t>value being sought after</a:t>
            </a:r>
          </a:p>
          <a:p>
            <a:pPr lvl="1"/>
            <a:r>
              <a:rPr lang="en-CA" dirty="0" smtClean="0">
                <a:solidFill>
                  <a:prstClr val="black"/>
                </a:solidFill>
              </a:rPr>
              <a:t>the </a:t>
            </a:r>
            <a:r>
              <a:rPr lang="en-CA" dirty="0" smtClean="0">
                <a:solidFill>
                  <a:prstClr val="black"/>
                </a:solidFill>
              </a:rPr>
              <a:t>entries of the array</a:t>
            </a:r>
          </a:p>
          <a:p>
            <a:pPr lvl="1"/>
            <a:r>
              <a:rPr lang="en-CA" dirty="0" smtClean="0">
                <a:solidFill>
                  <a:prstClr val="black"/>
                </a:solidFill>
              </a:rPr>
              <a:t>the </a:t>
            </a:r>
            <a:r>
              <a:rPr lang="en-CA" dirty="0" smtClean="0">
                <a:solidFill>
                  <a:prstClr val="black"/>
                </a:solidFill>
              </a:rPr>
              <a:t>capacity of the </a:t>
            </a:r>
            <a:r>
              <a:rPr lang="en-CA" dirty="0" smtClean="0">
                <a:solidFill>
                  <a:prstClr val="black"/>
                </a:solidFill>
              </a:rPr>
              <a:t>array</a:t>
            </a:r>
            <a:endParaRPr lang="en-CA" dirty="0" smtClean="0">
              <a:solidFill>
                <a:prstClr val="black"/>
              </a:solidFill>
            </a:endParaRPr>
          </a:p>
        </p:txBody>
      </p:sp>
    </p:spTree>
    <p:extLst>
      <p:ext uri="{BB962C8B-B14F-4D97-AF65-F5344CB8AC3E}">
        <p14:creationId xmlns:p14="http://schemas.microsoft.com/office/powerpoint/2010/main" val="3808813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 sub-array</a:t>
            </a:r>
            <a:endParaRPr lang="en-CA" dirty="0"/>
          </a:p>
        </p:txBody>
      </p:sp>
      <p:sp>
        <p:nvSpPr>
          <p:cNvPr id="3" name="Content Placeholder 2"/>
          <p:cNvSpPr>
            <a:spLocks noGrp="1"/>
          </p:cNvSpPr>
          <p:nvPr>
            <p:ph idx="1"/>
          </p:nvPr>
        </p:nvSpPr>
        <p:spPr/>
        <p:txBody>
          <a:bodyPr/>
          <a:lstStyle/>
          <a:p>
            <a:r>
              <a:rPr lang="en-CA" dirty="0" smtClean="0"/>
              <a:t>Suppose we only want to search a sub-array within an array:</a:t>
            </a:r>
          </a:p>
          <a:p>
            <a:pPr lvl="1"/>
            <a:r>
              <a:rPr lang="en-CA" dirty="0" smtClean="0"/>
              <a:t>For example, we want to search from index 3 up to index 9</a:t>
            </a:r>
          </a:p>
          <a:p>
            <a:r>
              <a:rPr lang="en-CA" dirty="0" smtClean="0"/>
              <a:t>In this case, we should pass both indices:</a:t>
            </a:r>
          </a:p>
          <a:p>
            <a:pPr marL="800100" lvl="2" indent="0">
              <a:buNone/>
            </a:pPr>
            <a:r>
              <a:rPr lang="en-CA" sz="1700" dirty="0" smtClean="0">
                <a:latin typeface="Consolas" panose="020B0609020204030204" pitchFamily="49" charset="0"/>
                <a:cs typeface="Consolas" panose="020B0609020204030204" pitchFamily="49" charset="0"/>
              </a:rPr>
              <a:t>bool </a:t>
            </a:r>
            <a:r>
              <a:rPr lang="en-CA" sz="1700" dirty="0" err="1" smtClean="0">
                <a:latin typeface="Consolas" panose="020B0609020204030204" pitchFamily="49" charset="0"/>
                <a:cs typeface="Consolas" panose="020B0609020204030204" pitchFamily="49" charset="0"/>
              </a:rPr>
              <a:t>linear_search</a:t>
            </a:r>
            <a:r>
              <a:rPr lang="en-CA" sz="1700" dirty="0" smtClean="0">
                <a:latin typeface="Consolas" panose="020B0609020204030204" pitchFamily="49" charset="0"/>
                <a:cs typeface="Consolas" panose="020B0609020204030204" pitchFamily="49" charset="0"/>
              </a:rPr>
              <a:t>( double const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b="1" dirty="0" smtClean="0">
                <a:solidFill>
                  <a:srgbClr val="0070C0"/>
                </a:solidFill>
                <a:latin typeface="Consolas" panose="020B0609020204030204" pitchFamily="49" charset="0"/>
                <a:cs typeface="Consolas" panose="020B0609020204030204" pitchFamily="49" charset="0"/>
              </a:rPr>
              <a:t>std::size_t const begin</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b="1" dirty="0">
                <a:solidFill>
                  <a:srgbClr val="0070C0"/>
                </a:solidFill>
                <a:latin typeface="Consolas" panose="020B0609020204030204" pitchFamily="49" charset="0"/>
                <a:cs typeface="Consolas" panose="020B0609020204030204" pitchFamily="49" charset="0"/>
              </a:rPr>
              <a:t>std::size_t const </a:t>
            </a:r>
            <a:r>
              <a:rPr lang="en-CA" sz="1700" b="1" dirty="0" smtClean="0">
                <a:solidFill>
                  <a:srgbClr val="0070C0"/>
                </a:solidFill>
                <a:latin typeface="Consolas" panose="020B0609020204030204" pitchFamily="49" charset="0"/>
                <a:cs typeface="Consolas" panose="020B0609020204030204" pitchFamily="49" charset="0"/>
              </a:rPr>
              <a:t>end</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double </a:t>
            </a:r>
            <a:r>
              <a:rPr lang="en-CA" sz="1700" dirty="0" err="1">
                <a:latin typeface="Consolas" panose="020B0609020204030204" pitchFamily="49" charset="0"/>
                <a:cs typeface="Consolas" panose="020B0609020204030204" pitchFamily="49" charset="0"/>
              </a:rPr>
              <a:t>const</a:t>
            </a: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sought_value</a:t>
            </a:r>
            <a:r>
              <a:rPr lang="en-CA" sz="1700"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7718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 sub-array</a:t>
            </a:r>
            <a:endParaRPr lang="en-CA" dirty="0"/>
          </a:p>
        </p:txBody>
      </p:sp>
      <p:sp>
        <p:nvSpPr>
          <p:cNvPr id="3" name="Content Placeholder 2"/>
          <p:cNvSpPr>
            <a:spLocks noGrp="1"/>
          </p:cNvSpPr>
          <p:nvPr>
            <p:ph idx="1"/>
          </p:nvPr>
        </p:nvSpPr>
        <p:spPr/>
        <p:txBody>
          <a:bodyPr/>
          <a:lstStyle/>
          <a:p>
            <a:r>
              <a:rPr lang="en-CA" dirty="0" smtClean="0"/>
              <a:t>Initially, the implementation would probably look as follows:</a:t>
            </a:r>
          </a:p>
          <a:p>
            <a:pPr marL="800100" lvl="2" indent="0">
              <a:buNone/>
            </a:pP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linear_search</a:t>
            </a:r>
            <a:r>
              <a:rPr lang="en-CA" sz="1700" dirty="0" smtClean="0">
                <a:latin typeface="Consolas" panose="020B0609020204030204" pitchFamily="49" charset="0"/>
                <a:cs typeface="Consolas" panose="020B0609020204030204" pitchFamily="49" charset="0"/>
              </a:rPr>
              <a:t>( double </a:t>
            </a:r>
            <a:r>
              <a:rPr lang="en-CA" sz="1700" dirty="0" err="1" smtClean="0">
                <a:latin typeface="Consolas" panose="020B0609020204030204" pitchFamily="49" charset="0"/>
                <a:cs typeface="Consolas" panose="020B0609020204030204" pitchFamily="49" charset="0"/>
              </a:rPr>
              <a:t>const</a:t>
            </a:r>
            <a:r>
              <a:rPr lang="en-CA" sz="1700" dirty="0" smtClean="0">
                <a:latin typeface="Consolas" panose="020B0609020204030204" pitchFamily="49" charset="0"/>
                <a:cs typeface="Consolas" panose="020B0609020204030204" pitchFamily="49" charset="0"/>
              </a:rPr>
              <a:t> array[],</a:t>
            </a:r>
          </a:p>
          <a:p>
            <a:pPr marL="800100" lvl="2" indent="0">
              <a:buNone/>
            </a:pPr>
            <a:r>
              <a:rPr lang="en-CA" sz="1700" dirty="0" smtClean="0">
                <a:latin typeface="Consolas" panose="020B0609020204030204" pitchFamily="49" charset="0"/>
                <a:cs typeface="Consolas" panose="020B0609020204030204" pitchFamily="49" charset="0"/>
              </a:rPr>
              <a:t>                          </a:t>
            </a:r>
            <a:r>
              <a:rPr lang="en-CA" sz="1700" b="1" dirty="0" smtClean="0">
                <a:solidFill>
                  <a:srgbClr val="0070C0"/>
                </a:solidFill>
                <a:latin typeface="Consolas" panose="020B0609020204030204" pitchFamily="49" charset="0"/>
                <a:cs typeface="Consolas" panose="020B0609020204030204" pitchFamily="49" charset="0"/>
              </a:rPr>
              <a:t>std::size_t const begin</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b="1" dirty="0">
                <a:solidFill>
                  <a:srgbClr val="0070C0"/>
                </a:solidFill>
                <a:latin typeface="Consolas" panose="020B0609020204030204" pitchFamily="49" charset="0"/>
                <a:cs typeface="Consolas" panose="020B0609020204030204" pitchFamily="49" charset="0"/>
              </a:rPr>
              <a:t>std::size_t const </a:t>
            </a:r>
            <a:r>
              <a:rPr lang="en-CA" sz="1700" b="1" dirty="0" smtClean="0">
                <a:solidFill>
                  <a:srgbClr val="0070C0"/>
                </a:solidFill>
                <a:latin typeface="Consolas" panose="020B0609020204030204" pitchFamily="49" charset="0"/>
                <a:cs typeface="Consolas" panose="020B0609020204030204" pitchFamily="49" charset="0"/>
              </a:rPr>
              <a:t>end</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double </a:t>
            </a:r>
            <a:r>
              <a:rPr lang="en-CA" sz="1700" dirty="0" err="1">
                <a:latin typeface="Consolas" panose="020B0609020204030204" pitchFamily="49" charset="0"/>
                <a:cs typeface="Consolas" panose="020B0609020204030204" pitchFamily="49" charset="0"/>
              </a:rPr>
              <a:t>const</a:t>
            </a: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sought_value</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for ( std::size_t </a:t>
            </a:r>
            <a:r>
              <a:rPr lang="en-CA" sz="1700" dirty="0" smtClean="0">
                <a:latin typeface="Consolas" panose="020B0609020204030204" pitchFamily="49" charset="0"/>
                <a:cs typeface="Consolas" panose="020B0609020204030204" pitchFamily="49" charset="0"/>
              </a:rPr>
              <a:t>k{</a:t>
            </a:r>
            <a:r>
              <a:rPr lang="en-CA" sz="1700" b="1" dirty="0" smtClean="0">
                <a:solidFill>
                  <a:srgbClr val="0070C0"/>
                </a:solidFill>
                <a:latin typeface="Consolas" panose="020B0609020204030204" pitchFamily="49" charset="0"/>
                <a:cs typeface="Consolas" panose="020B0609020204030204" pitchFamily="49" charset="0"/>
              </a:rPr>
              <a:t>begin</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k </a:t>
            </a:r>
            <a:r>
              <a:rPr lang="en-CA" sz="1700" dirty="0" smtClean="0">
                <a:latin typeface="Consolas" panose="020B0609020204030204" pitchFamily="49" charset="0"/>
                <a:cs typeface="Consolas" panose="020B0609020204030204" pitchFamily="49" charset="0"/>
              </a:rPr>
              <a:t>&lt; </a:t>
            </a:r>
            <a:r>
              <a:rPr lang="en-CA" sz="1700" b="1" dirty="0" smtClean="0">
                <a:solidFill>
                  <a:srgbClr val="0070C0"/>
                </a:solidFill>
                <a:latin typeface="Consolas" panose="020B0609020204030204" pitchFamily="49" charset="0"/>
                <a:cs typeface="Consolas" panose="020B0609020204030204" pitchFamily="49" charset="0"/>
              </a:rPr>
              <a:t>end</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++k ) {</a:t>
            </a:r>
          </a:p>
          <a:p>
            <a:pPr marL="800100" lvl="2" indent="0">
              <a:buNone/>
            </a:pPr>
            <a:r>
              <a:rPr lang="en-CA" sz="1700" dirty="0">
                <a:latin typeface="Consolas" panose="020B0609020204030204" pitchFamily="49" charset="0"/>
                <a:cs typeface="Consolas" panose="020B0609020204030204" pitchFamily="49" charset="0"/>
              </a:rPr>
              <a:t>        if ( array[k] == </a:t>
            </a:r>
            <a:r>
              <a:rPr lang="en-CA" sz="1700" dirty="0" err="1">
                <a:latin typeface="Consolas" panose="020B0609020204030204" pitchFamily="49" charset="0"/>
                <a:cs typeface="Consolas" panose="020B0609020204030204" pitchFamily="49" charset="0"/>
              </a:rPr>
              <a:t>sought_value</a:t>
            </a:r>
            <a:r>
              <a:rPr lang="en-CA" sz="1700" dirty="0">
                <a:latin typeface="Consolas" panose="020B0609020204030204" pitchFamily="49" charset="0"/>
                <a:cs typeface="Consolas" panose="020B0609020204030204" pitchFamily="49" charset="0"/>
              </a:rPr>
              <a:t> ) {</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return </a:t>
            </a:r>
            <a:r>
              <a:rPr lang="en-CA" sz="1700" dirty="0" smtClean="0">
                <a:latin typeface="Consolas" panose="020B0609020204030204" pitchFamily="49" charset="0"/>
                <a:cs typeface="Consolas" panose="020B0609020204030204" pitchFamily="49" charset="0"/>
              </a:rPr>
              <a:t>k;</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return </a:t>
            </a:r>
            <a:r>
              <a:rPr lang="en-CA" sz="1700" b="1" dirty="0">
                <a:solidFill>
                  <a:srgbClr val="0070C0"/>
                </a:solidFill>
                <a:latin typeface="Consolas" panose="020B0609020204030204" pitchFamily="49" charset="0"/>
                <a:cs typeface="Consolas" panose="020B0609020204030204" pitchFamily="49" charset="0"/>
              </a:rPr>
              <a:t>end</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a:t>
            </a:r>
            <a:endParaRPr lang="en-CA" sz="1600" dirty="0"/>
          </a:p>
          <a:p>
            <a:pPr marL="800100" lvl="2" indent="0">
              <a:buNone/>
            </a:pPr>
            <a:endParaRPr lang="en-CA" sz="1700" dirty="0" smtClean="0">
              <a:latin typeface="Consolas" panose="020B0609020204030204" pitchFamily="49" charset="0"/>
              <a:cs typeface="Consolas" panose="020B0609020204030204" pitchFamily="49" charset="0"/>
            </a:endParaRPr>
          </a:p>
        </p:txBody>
      </p:sp>
      <p:sp>
        <p:nvSpPr>
          <p:cNvPr id="4" name="TextBox 3"/>
          <p:cNvSpPr txBox="1"/>
          <p:nvPr/>
        </p:nvSpPr>
        <p:spPr>
          <a:xfrm>
            <a:off x="1763688" y="5765194"/>
            <a:ext cx="6832320" cy="400110"/>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We are searching from </a:t>
            </a:r>
            <a:r>
              <a:rPr lang="en-CA" sz="2000" dirty="0" smtClean="0">
                <a:solidFill>
                  <a:srgbClr val="0070C0"/>
                </a:solidFill>
                <a:latin typeface="Consolas" panose="020B0609020204030204" pitchFamily="49" charset="0"/>
                <a:cs typeface="Consolas" panose="020B0609020204030204" pitchFamily="49" charset="0"/>
              </a:rPr>
              <a:t>array[begin]</a:t>
            </a:r>
            <a:r>
              <a:rPr lang="en-CA" sz="2000" dirty="0" smtClean="0">
                <a:solidFill>
                  <a:srgbClr val="0070C0"/>
                </a:solidFill>
                <a:latin typeface="Georgia" panose="02040502050405020303" pitchFamily="18" charset="0"/>
              </a:rPr>
              <a:t> to </a:t>
            </a:r>
            <a:r>
              <a:rPr lang="en-CA" sz="2000" dirty="0" smtClean="0">
                <a:solidFill>
                  <a:srgbClr val="0070C0"/>
                </a:solidFill>
                <a:latin typeface="Consolas" panose="020B0609020204030204" pitchFamily="49" charset="0"/>
                <a:cs typeface="Consolas" panose="020B0609020204030204" pitchFamily="49" charset="0"/>
              </a:rPr>
              <a:t>array[end - 1]</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09459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a sub-array sorted?</a:t>
            </a:r>
            <a:endParaRPr lang="en-CA" dirty="0"/>
          </a:p>
        </p:txBody>
      </p:sp>
      <p:sp>
        <p:nvSpPr>
          <p:cNvPr id="3" name="Content Placeholder 2"/>
          <p:cNvSpPr>
            <a:spLocks noGrp="1"/>
          </p:cNvSpPr>
          <p:nvPr>
            <p:ph idx="1"/>
          </p:nvPr>
        </p:nvSpPr>
        <p:spPr/>
        <p:txBody>
          <a:bodyPr/>
          <a:lstStyle/>
          <a:p>
            <a:r>
              <a:rPr lang="en-CA" dirty="0" smtClean="0"/>
              <a:t>Why not search up to </a:t>
            </a:r>
            <a:r>
              <a:rPr lang="en-CA" dirty="0" smtClean="0">
                <a:latin typeface="Consolas" panose="020B0609020204030204" pitchFamily="49" charset="0"/>
              </a:rPr>
              <a:t>array[end]</a:t>
            </a:r>
            <a:r>
              <a:rPr lang="en-CA" dirty="0" smtClean="0"/>
              <a:t>?</a:t>
            </a:r>
            <a:endParaRPr lang="en-CA" dirty="0" smtClean="0"/>
          </a:p>
          <a:p>
            <a:pPr lvl="1"/>
            <a:r>
              <a:rPr lang="en-CA" dirty="0" smtClean="0"/>
              <a:t>In C++, loops generally are understood to</a:t>
            </a:r>
          </a:p>
          <a:p>
            <a:pPr lvl="2"/>
            <a:r>
              <a:rPr lang="en-US" dirty="0" smtClean="0"/>
              <a:t>Start at one value (in this case, </a:t>
            </a:r>
            <a:r>
              <a:rPr lang="en-US" dirty="0" smtClean="0">
                <a:latin typeface="Consolas" panose="020B0609020204030204" pitchFamily="49" charset="0"/>
              </a:rPr>
              <a:t>begin</a:t>
            </a:r>
            <a:r>
              <a:rPr lang="en-US" dirty="0" smtClean="0"/>
              <a:t>)</a:t>
            </a:r>
          </a:p>
          <a:p>
            <a:pPr lvl="2"/>
            <a:r>
              <a:rPr lang="en-US" dirty="0" smtClean="0"/>
              <a:t>Go up to, but do not include, a second value (in this case, </a:t>
            </a:r>
            <a:r>
              <a:rPr lang="en-US" dirty="0" smtClean="0">
                <a:latin typeface="Consolas" panose="020B0609020204030204" pitchFamily="49" charset="0"/>
              </a:rPr>
              <a:t>end</a:t>
            </a:r>
            <a:r>
              <a:rPr lang="en-US" dirty="0" smtClean="0"/>
              <a:t>)</a:t>
            </a:r>
            <a:endParaRPr lang="en-CA" dirty="0" smtClean="0"/>
          </a:p>
          <a:p>
            <a:pPr lvl="0"/>
            <a:endParaRPr lang="en-CA" dirty="0" smtClean="0">
              <a:solidFill>
                <a:prstClr val="black"/>
              </a:solidFill>
            </a:endParaRPr>
          </a:p>
          <a:p>
            <a:pPr lvl="0"/>
            <a:r>
              <a:rPr lang="en-CA" dirty="0" smtClean="0">
                <a:solidFill>
                  <a:prstClr val="black"/>
                </a:solidFill>
              </a:rPr>
              <a:t>Use the approach that is ubiquitous to the community that uses the programming language used</a:t>
            </a:r>
          </a:p>
          <a:p>
            <a:pPr lvl="1"/>
            <a:r>
              <a:rPr lang="en-CA" dirty="0">
                <a:solidFill>
                  <a:prstClr val="black"/>
                </a:solidFill>
              </a:rPr>
              <a:t>Otherwise, it identifies you as a novice or naïve programmer</a:t>
            </a:r>
          </a:p>
          <a:p>
            <a:pPr lvl="1"/>
            <a:r>
              <a:rPr lang="en-US" dirty="0" smtClean="0">
                <a:solidFill>
                  <a:prstClr val="black"/>
                </a:solidFill>
              </a:rPr>
              <a:t>Example: in </a:t>
            </a:r>
            <a:r>
              <a:rPr lang="en-US" dirty="0" err="1">
                <a:solidFill>
                  <a:prstClr val="black"/>
                </a:solidFill>
              </a:rPr>
              <a:t>M</a:t>
            </a:r>
            <a:r>
              <a:rPr lang="en-US" cap="small" dirty="0" err="1">
                <a:solidFill>
                  <a:prstClr val="black"/>
                </a:solidFill>
              </a:rPr>
              <a:t>atlab</a:t>
            </a:r>
            <a:r>
              <a:rPr lang="en-US" dirty="0">
                <a:solidFill>
                  <a:prstClr val="black"/>
                </a:solidFill>
              </a:rPr>
              <a:t>, you would </a:t>
            </a:r>
            <a:r>
              <a:rPr lang="en-US" dirty="0" smtClean="0">
                <a:solidFill>
                  <a:prstClr val="black"/>
                </a:solidFill>
              </a:rPr>
              <a:t>search </a:t>
            </a:r>
            <a:r>
              <a:rPr lang="en-US" dirty="0">
                <a:solidFill>
                  <a:prstClr val="black"/>
                </a:solidFill>
              </a:rPr>
              <a:t>from </a:t>
            </a:r>
            <a:r>
              <a:rPr lang="en-US" dirty="0">
                <a:solidFill>
                  <a:prstClr val="black"/>
                </a:solidFill>
                <a:latin typeface="Consolas" panose="020B0609020204030204" pitchFamily="49" charset="0"/>
              </a:rPr>
              <a:t>begin</a:t>
            </a:r>
            <a:r>
              <a:rPr lang="en-US" dirty="0">
                <a:solidFill>
                  <a:prstClr val="black"/>
                </a:solidFill>
              </a:rPr>
              <a:t> to </a:t>
            </a:r>
            <a:r>
              <a:rPr lang="en-US" dirty="0" smtClean="0">
                <a:solidFill>
                  <a:prstClr val="black"/>
                </a:solidFill>
                <a:latin typeface="Consolas" panose="020B0609020204030204" pitchFamily="49" charset="0"/>
              </a:rPr>
              <a:t>end</a:t>
            </a:r>
            <a:r>
              <a:rPr lang="en-US" dirty="0" smtClean="0">
                <a:solidFill>
                  <a:prstClr val="black"/>
                </a:solidFill>
              </a:rPr>
              <a:t>, inclusive</a:t>
            </a:r>
            <a:endParaRPr lang="en-CA" dirty="0">
              <a:solidFill>
                <a:prstClr val="black"/>
              </a:solidFill>
              <a:latin typeface="Consolas" panose="020B0609020204030204" pitchFamily="49" charset="0"/>
            </a:endParaRPr>
          </a:p>
        </p:txBody>
      </p:sp>
    </p:spTree>
    <p:extLst>
      <p:ext uri="{BB962C8B-B14F-4D97-AF65-F5344CB8AC3E}">
        <p14:creationId xmlns:p14="http://schemas.microsoft.com/office/powerpoint/2010/main" val="682466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 sub-array</a:t>
            </a:r>
            <a:endParaRPr lang="en-CA" dirty="0"/>
          </a:p>
        </p:txBody>
      </p:sp>
      <p:sp>
        <p:nvSpPr>
          <p:cNvPr id="3" name="Content Placeholder 2"/>
          <p:cNvSpPr>
            <a:spLocks noGrp="1"/>
          </p:cNvSpPr>
          <p:nvPr>
            <p:ph idx="1"/>
          </p:nvPr>
        </p:nvSpPr>
        <p:spPr/>
        <p:txBody>
          <a:bodyPr/>
          <a:lstStyle/>
          <a:p>
            <a:r>
              <a:rPr lang="en-CA" dirty="0" smtClean="0"/>
              <a:t>Note that we can now implement the function by calling the other:</a:t>
            </a:r>
            <a:endParaRPr lang="en-CA" i="1" dirty="0">
              <a:solidFill>
                <a:prstClr val="black"/>
              </a:solidFill>
            </a:endParaRPr>
          </a:p>
          <a:p>
            <a:pPr marL="1257300" lvl="3" indent="0">
              <a:buNone/>
            </a:pPr>
            <a:r>
              <a:rPr lang="en-US" sz="1600" dirty="0" smtClean="0">
                <a:latin typeface="Consolas" panose="020B0609020204030204" pitchFamily="49" charset="0"/>
                <a:cs typeface="Consolas" panose="020B0609020204030204" pitchFamily="49" charset="0"/>
              </a:rPr>
              <a:t>// Search an array with 'capacity' entries</a:t>
            </a: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::size_t </a:t>
            </a:r>
            <a:r>
              <a:rPr lang="en-CA" sz="1600" dirty="0" err="1" smtClean="0">
                <a:latin typeface="Consolas" panose="020B0609020204030204" pitchFamily="49" charset="0"/>
                <a:cs typeface="Consolas" panose="020B0609020204030204" pitchFamily="49" charset="0"/>
              </a:rPr>
              <a:t>linear_search</a:t>
            </a:r>
            <a:r>
              <a:rPr lang="en-CA" sz="1600" dirty="0" smtClean="0">
                <a:latin typeface="Consolas" panose="020B0609020204030204" pitchFamily="49" charset="0"/>
                <a:cs typeface="Consolas" panose="020B0609020204030204" pitchFamily="49" charset="0"/>
              </a:rPr>
              <a:t>( double const array[],</a:t>
            </a:r>
          </a:p>
          <a:p>
            <a:pPr marL="1257300" lvl="3" indent="0">
              <a:buNone/>
            </a:pPr>
            <a:r>
              <a:rPr lang="en-CA" sz="1600" b="1" dirty="0">
                <a:latin typeface="Consolas" panose="020B0609020204030204" pitchFamily="49" charset="0"/>
                <a:cs typeface="Consolas" panose="020B0609020204030204" pitchFamily="49" charset="0"/>
              </a:rPr>
              <a:t> </a:t>
            </a:r>
            <a:r>
              <a:rPr lang="en-CA" sz="1600" b="1" dirty="0" smtClean="0">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std::size_t const capacity</a:t>
            </a:r>
            <a:r>
              <a:rPr lang="en-CA" sz="1600" b="1" dirty="0" smtClean="0">
                <a:latin typeface="Consolas" panose="020B0609020204030204" pitchFamily="49" charset="0"/>
                <a:cs typeface="Consolas" panose="020B0609020204030204" pitchFamily="49" charset="0"/>
              </a:rPr>
              <a:t>,</a:t>
            </a:r>
          </a:p>
          <a:p>
            <a:pPr marL="1257300" lvl="3" indent="0">
              <a:buNone/>
            </a:pPr>
            <a:r>
              <a:rPr lang="en-CA" sz="1600" dirty="0" smtClean="0">
                <a:latin typeface="Consolas" panose="020B0609020204030204" pitchFamily="49" charset="0"/>
                <a:cs typeface="Consolas" panose="020B0609020204030204" pitchFamily="49" charset="0"/>
              </a:rPr>
              <a:t>                           double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 ) {</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return </a:t>
            </a:r>
            <a:r>
              <a:rPr lang="en-CA" sz="1600" dirty="0" err="1" smtClean="0">
                <a:latin typeface="Consolas" panose="020B0609020204030204" pitchFamily="49" charset="0"/>
                <a:cs typeface="Consolas" panose="020B0609020204030204" pitchFamily="49" charset="0"/>
              </a:rPr>
              <a:t>linear_search</a:t>
            </a:r>
            <a:r>
              <a:rPr lang="en-CA" sz="1600" dirty="0" smtClean="0">
                <a:latin typeface="Consolas" panose="020B0609020204030204" pitchFamily="49" charset="0"/>
                <a:cs typeface="Consolas" panose="020B0609020204030204" pitchFamily="49" charset="0"/>
              </a:rPr>
              <a:t>( array, </a:t>
            </a:r>
            <a:r>
              <a:rPr lang="en-CA" sz="1600" b="1" dirty="0" smtClean="0">
                <a:solidFill>
                  <a:srgbClr val="0070C0"/>
                </a:solidFill>
                <a:latin typeface="Consolas" panose="020B0609020204030204" pitchFamily="49" charset="0"/>
                <a:cs typeface="Consolas" panose="020B0609020204030204" pitchFamily="49" charset="0"/>
              </a:rPr>
              <a:t>0</a:t>
            </a:r>
            <a:r>
              <a:rPr lang="en-CA" sz="1600" dirty="0" smtClean="0">
                <a:latin typeface="Consolas" panose="020B0609020204030204" pitchFamily="49" charset="0"/>
                <a:cs typeface="Consolas" panose="020B0609020204030204" pitchFamily="49" charset="0"/>
              </a:rPr>
              <a:t>, </a:t>
            </a:r>
            <a:r>
              <a:rPr lang="en-CA" sz="1600" b="1" dirty="0">
                <a:solidFill>
                  <a:srgbClr val="0070C0"/>
                </a:solidFill>
                <a:latin typeface="Consolas" panose="020B0609020204030204" pitchFamily="49" charset="0"/>
                <a:cs typeface="Consolas" panose="020B0609020204030204" pitchFamily="49" charset="0"/>
              </a:rPr>
              <a:t>capacity</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a:t>
            </a:r>
            <a:endParaRPr lang="en-CA" sz="1600" dirty="0"/>
          </a:p>
          <a:p>
            <a:pPr lvl="0"/>
            <a:endParaRPr lang="en-CA" dirty="0" smtClean="0">
              <a:solidFill>
                <a:prstClr val="black"/>
              </a:solidFill>
            </a:endParaRPr>
          </a:p>
          <a:p>
            <a:pPr lvl="0"/>
            <a:r>
              <a:rPr lang="en-CA" dirty="0" smtClean="0">
                <a:solidFill>
                  <a:prstClr val="black"/>
                </a:solidFill>
              </a:rPr>
              <a:t>Do not re-implement similar code if you do not have to</a:t>
            </a:r>
          </a:p>
          <a:p>
            <a:pPr lvl="1"/>
            <a:r>
              <a:rPr lang="en-US" dirty="0" smtClean="0">
                <a:solidFill>
                  <a:prstClr val="black"/>
                </a:solidFill>
              </a:rPr>
              <a:t>This simplifies maintenance, debugging, and life in general</a:t>
            </a:r>
            <a:endParaRPr lang="en-CA" dirty="0">
              <a:solidFill>
                <a:prstClr val="black"/>
              </a:solidFill>
            </a:endParaRPr>
          </a:p>
        </p:txBody>
      </p:sp>
    </p:spTree>
    <p:extLst>
      <p:ext uri="{BB962C8B-B14F-4D97-AF65-F5344CB8AC3E}">
        <p14:creationId xmlns:p14="http://schemas.microsoft.com/office/powerpoint/2010/main" val="233847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This algorithm steps through the array entry by entry</a:t>
            </a:r>
          </a:p>
          <a:p>
            <a:pPr lvl="1"/>
            <a:r>
              <a:rPr lang="en-CA" dirty="0" smtClean="0"/>
              <a:t>It is usually described as a </a:t>
            </a:r>
            <a:r>
              <a:rPr lang="en-CA" i="1" dirty="0" smtClean="0"/>
              <a:t>linear search</a:t>
            </a:r>
            <a:endParaRPr lang="en-CA" dirty="0" smtClean="0"/>
          </a:p>
          <a:p>
            <a:pPr lvl="1"/>
            <a:endParaRPr lang="en-CA" dirty="0"/>
          </a:p>
          <a:p>
            <a:r>
              <a:rPr lang="en-CA" dirty="0" smtClean="0"/>
              <a:t>Suppose that this algorithm takes </a:t>
            </a:r>
            <a:r>
              <a:rPr lang="en-CA" dirty="0" smtClean="0">
                <a:latin typeface="Times New Roman" panose="02020603050405020304" pitchFamily="18" charset="0"/>
                <a:cs typeface="Times New Roman" panose="02020603050405020304" pitchFamily="18" charset="0"/>
              </a:rPr>
              <a:t>2</a:t>
            </a:r>
            <a:r>
              <a:rPr lang="en-CA" dirty="0" smtClean="0"/>
              <a:t> </a:t>
            </a:r>
            <a:r>
              <a:rPr lang="en-CA" dirty="0" smtClean="0">
                <a:latin typeface="Symbol" panose="05050102010706020507" pitchFamily="18" charset="2"/>
                <a:cs typeface="Times New Roman" panose="02020603050405020304" pitchFamily="18" charset="0"/>
              </a:rPr>
              <a:t>m</a:t>
            </a:r>
            <a:r>
              <a:rPr lang="en-CA" dirty="0" smtClean="0">
                <a:latin typeface="Times New Roman" panose="02020603050405020304" pitchFamily="18" charset="0"/>
                <a:cs typeface="Times New Roman" panose="02020603050405020304" pitchFamily="18" charset="0"/>
              </a:rPr>
              <a:t>s</a:t>
            </a:r>
            <a:r>
              <a:rPr lang="en-CA" dirty="0" smtClean="0"/>
              <a:t> to search an array of with a capacity of 1000</a:t>
            </a:r>
          </a:p>
          <a:p>
            <a:pPr lvl="1"/>
            <a:r>
              <a:rPr lang="en-CA" dirty="0" smtClean="0"/>
              <a:t>Question: How long, approximately, would it take to search an array with a capacity of 500? 2000? 10 000?</a:t>
            </a:r>
          </a:p>
          <a:p>
            <a:pPr lvl="1"/>
            <a:r>
              <a:rPr lang="en-CA" dirty="0" smtClean="0"/>
              <a:t>Why?</a:t>
            </a:r>
            <a:endParaRPr lang="en-CA" dirty="0"/>
          </a:p>
        </p:txBody>
      </p:sp>
    </p:spTree>
    <p:extLst>
      <p:ext uri="{BB962C8B-B14F-4D97-AF65-F5344CB8AC3E}">
        <p14:creationId xmlns:p14="http://schemas.microsoft.com/office/powerpoint/2010/main" val="3079172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78433</TotalTime>
  <Words>1513</Words>
  <Application>Microsoft Office PowerPoint</Application>
  <PresentationFormat>On-screen Show (4:3)</PresentationFormat>
  <Paragraphs>219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Consolas</vt:lpstr>
      <vt:lpstr>Constantia</vt:lpstr>
      <vt:lpstr>Georgia</vt:lpstr>
      <vt:lpstr>Symbol</vt:lpstr>
      <vt:lpstr>Times New Roman</vt:lpstr>
      <vt:lpstr>Custom Design</vt:lpstr>
      <vt:lpstr>Searching an array</vt:lpstr>
      <vt:lpstr>Outline</vt:lpstr>
      <vt:lpstr>Searching an array</vt:lpstr>
      <vt:lpstr>Searching an array</vt:lpstr>
      <vt:lpstr>Searching a sub-array</vt:lpstr>
      <vt:lpstr>Searching a sub-array</vt:lpstr>
      <vt:lpstr>Is a sub-array sorted?</vt:lpstr>
      <vt:lpstr>Searching a sub-array</vt:lpstr>
      <vt:lpstr>Run time</vt:lpstr>
      <vt:lpstr>Searching an array</vt:lpstr>
      <vt:lpstr>Searching an array</vt:lpstr>
      <vt:lpstr>Searching an array</vt:lpstr>
      <vt:lpstr>The Standard Template Library (stl)</vt:lpstr>
      <vt:lpstr>The Standard Template Library (stl)</vt:lpstr>
      <vt:lpstr>Searching an array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1365</cp:revision>
  <dcterms:created xsi:type="dcterms:W3CDTF">2009-09-11T23:00:44Z</dcterms:created>
  <dcterms:modified xsi:type="dcterms:W3CDTF">2019-07-10T14:48:22Z</dcterms:modified>
</cp:coreProperties>
</file>